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374" r:id="rId2"/>
    <p:sldId id="371" r:id="rId3"/>
    <p:sldId id="349" r:id="rId4"/>
    <p:sldId id="350" r:id="rId5"/>
    <p:sldId id="351" r:id="rId6"/>
    <p:sldId id="352" r:id="rId7"/>
    <p:sldId id="353" r:id="rId8"/>
    <p:sldId id="372" r:id="rId9"/>
    <p:sldId id="354" r:id="rId10"/>
    <p:sldId id="355" r:id="rId11"/>
    <p:sldId id="356" r:id="rId12"/>
    <p:sldId id="286" r:id="rId13"/>
    <p:sldId id="294" r:id="rId14"/>
    <p:sldId id="358" r:id="rId15"/>
    <p:sldId id="359" r:id="rId16"/>
    <p:sldId id="283" r:id="rId17"/>
    <p:sldId id="317" r:id="rId18"/>
    <p:sldId id="368" r:id="rId19"/>
    <p:sldId id="345" r:id="rId20"/>
    <p:sldId id="362" r:id="rId21"/>
    <p:sldId id="363" r:id="rId22"/>
    <p:sldId id="364" r:id="rId23"/>
    <p:sldId id="346" r:id="rId24"/>
    <p:sldId id="361" r:id="rId25"/>
    <p:sldId id="298" r:id="rId26"/>
    <p:sldId id="310" r:id="rId27"/>
    <p:sldId id="313" r:id="rId28"/>
    <p:sldId id="315" r:id="rId29"/>
    <p:sldId id="314" r:id="rId30"/>
    <p:sldId id="284" r:id="rId31"/>
    <p:sldId id="373" r:id="rId32"/>
    <p:sldId id="318" r:id="rId33"/>
    <p:sldId id="316" r:id="rId34"/>
    <p:sldId id="307" r:id="rId35"/>
    <p:sldId id="319" r:id="rId36"/>
    <p:sldId id="300" r:id="rId37"/>
    <p:sldId id="326" r:id="rId38"/>
    <p:sldId id="320" r:id="rId39"/>
    <p:sldId id="279" r:id="rId40"/>
    <p:sldId id="256" r:id="rId41"/>
    <p:sldId id="260" r:id="rId42"/>
    <p:sldId id="369" r:id="rId43"/>
    <p:sldId id="262" r:id="rId44"/>
    <p:sldId id="366" r:id="rId45"/>
    <p:sldId id="321" r:id="rId46"/>
    <p:sldId id="322" r:id="rId47"/>
    <p:sldId id="375" r:id="rId48"/>
    <p:sldId id="323" r:id="rId49"/>
  </p:sldIdLst>
  <p:sldSz cx="12192000" cy="6858000"/>
  <p:notesSz cx="6888163" cy="100218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18046947-FC3F-4B9F-859D-DF8B235F6A1E}">
          <p14:sldIdLst>
            <p14:sldId id="374"/>
            <p14:sldId id="371"/>
            <p14:sldId id="349"/>
            <p14:sldId id="350"/>
            <p14:sldId id="351"/>
            <p14:sldId id="352"/>
            <p14:sldId id="353"/>
            <p14:sldId id="372"/>
            <p14:sldId id="354"/>
            <p14:sldId id="355"/>
            <p14:sldId id="356"/>
            <p14:sldId id="286"/>
            <p14:sldId id="294"/>
            <p14:sldId id="358"/>
            <p14:sldId id="359"/>
            <p14:sldId id="283"/>
          </p14:sldIdLst>
        </p14:section>
        <p14:section name="Sezione senza titolo" id="{41AEFC74-2BFD-4ECC-B55C-68D74EF36048}">
          <p14:sldIdLst>
            <p14:sldId id="317"/>
            <p14:sldId id="368"/>
            <p14:sldId id="345"/>
            <p14:sldId id="362"/>
            <p14:sldId id="363"/>
            <p14:sldId id="364"/>
            <p14:sldId id="346"/>
            <p14:sldId id="361"/>
            <p14:sldId id="298"/>
            <p14:sldId id="310"/>
            <p14:sldId id="313"/>
            <p14:sldId id="315"/>
            <p14:sldId id="314"/>
            <p14:sldId id="284"/>
            <p14:sldId id="373"/>
            <p14:sldId id="318"/>
            <p14:sldId id="316"/>
            <p14:sldId id="307"/>
            <p14:sldId id="319"/>
            <p14:sldId id="300"/>
            <p14:sldId id="326"/>
            <p14:sldId id="320"/>
            <p14:sldId id="279"/>
            <p14:sldId id="256"/>
            <p14:sldId id="260"/>
            <p14:sldId id="369"/>
            <p14:sldId id="262"/>
            <p14:sldId id="366"/>
            <p14:sldId id="321"/>
            <p14:sldId id="322"/>
            <p14:sldId id="375"/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69156-1FC7-4268-9147-58429107AEDE}" type="datetimeFigureOut">
              <a:rPr lang="it-IT" smtClean="0"/>
              <a:t>08/11/2023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418EF-A997-43AA-BF0C-BE6DB919E2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181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3263A8C-467E-ECE6-CDCA-2B66723B5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788BB99C-F8B7-59EA-DEDF-B211CF51B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E0F8781-8751-B689-0168-F0B9BC0A4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B9027-454D-4735-9C73-C6E9B601B399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F1368A0-183B-8F16-1C3B-078FA668D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8E2DB6B-0EC3-588D-4615-049C5E58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05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FD02408-5DF5-54C2-C769-115D0E559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F59667E-06E7-FF0A-FAB9-E1D62EEAF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637BF85-6F90-0B4A-0337-5E88417E6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48C4-C472-4885-BFDD-B39D4E87EA01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685A610-8852-82FE-4615-A0EBEFE7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1C451D1-28BF-93F6-12CE-0CEB3981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6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9784CFB-C2D0-AC50-6C3C-B10E0908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39A5EB74-F5C4-A6CB-318C-FFE88DB00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FA9CEF7-F2CE-5620-C37A-8C759A2A4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D3C5D-8FD8-4E31-AA5B-43C370C158C9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203FF97-813A-7CD2-96A2-4CE0658A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9F7D783-3628-3DCD-6124-92D4D6B83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061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A566BBE-1FE9-0919-5AF7-CFE523BD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970E6F3-9E05-29A6-368B-FB25F1361A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214AF15-5207-4E0C-9CBA-08B28E3EE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0B3BB188-1704-6B13-E987-EB955F6BD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B383-51C0-4EBF-8C74-12D62F69A4FA}" type="datetime1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8B3BBB4D-E4CE-6238-BFD7-AE416AC23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DA635A41-9BD7-724F-44F3-5D2DE9DC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24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7B81412-7F50-743C-255B-5883E41B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4B0BF0D-74EC-5D02-C116-F87CCA3D7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F0AC6D5D-8A19-ABAB-4BCA-C1310E294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976C5A08-ECFC-4229-49B4-5BB660A3B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AE449246-C6B1-B47C-90A1-3689747FE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D15FA161-C04B-0ECB-D194-E9A2A73BB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D5EF8-D0DE-4ED3-8B57-809F8BC81A48}" type="datetime1">
              <a:rPr lang="it-IT" smtClean="0"/>
              <a:t>08/11/2023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8086302E-EA10-43B4-9074-AE12367C5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B67034AA-5373-BF5B-06D7-234DE3A9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01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B4157D5-9C9C-2781-C89E-E379585F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47586F5A-DDF6-5ECA-7A0F-CB462C105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B700-695C-42BE-9359-ADFF2A41FB43}" type="datetime1">
              <a:rPr lang="it-IT" smtClean="0"/>
              <a:t>08/11/2023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81D7D40A-268F-D3AC-D9E6-A69D7955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31C77A2F-71EE-8F11-0856-C8368076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660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44AE2EB5-1823-870B-09F2-ED48BDCB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5A443-BE16-4FC4-A8BC-BC5BA9D014A5}" type="datetime1">
              <a:rPr lang="it-IT" smtClean="0"/>
              <a:t>08/11/2023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3FC344C5-D71E-238A-34F9-6D668145D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1ED0935-6DB5-AA91-D27A-E325C2F9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53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18242A2-0607-98FF-F9BF-BF2D8ADB8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79F205D-70F8-A67B-FDE9-E48D1E8AB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D80F1BBA-7D40-3E9A-D4C7-E84E56B14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C25719FC-6C4C-1CE6-F6E2-66D8517CE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FD7A-F01E-4E1C-94D5-103A06A2E10F}" type="datetime1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8A09293F-7435-8741-451B-26C268ED7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455467F4-D6D2-827E-299C-C1DC5A96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161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4AF46A6-54C7-13AF-5B79-02785127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972EC615-34B5-470E-6539-D2DB96C3C3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CCC12C81-6B6A-6846-B13C-377B988DE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21A364B0-5E98-3DE2-2ABF-D72FAC6A5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1160B-4F7D-4430-9F16-102A76BFC137}" type="datetime1">
              <a:rPr lang="it-IT" smtClean="0"/>
              <a:t>08/11/2023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9271DFC2-20DD-C6A3-06AF-835ABF5E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5A7FC502-0CCF-6AA3-36A2-56867630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2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3666278-99D6-1209-A2D7-810D5A6B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E634C8B5-DD23-C2F2-4D80-02B30F839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61D9F84-AE6A-240D-5E7E-06286A93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C5FB-4623-4D81-B62E-89AC2914791F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8EBF5F8-27D9-0DB4-1780-6917A28F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8446C0E6-DD23-C28C-ABC9-9F5324F3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05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0AB54B9B-4985-115C-C109-6790E706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78B16575-341D-2E94-AB0E-DC5DE463C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9780715-F826-B204-B378-3CF039EB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0B39-9F33-479E-89D3-36D3F2FD9FAB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86610EA-AB5B-7DCD-4D45-03C9B1DE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8C7E0B3C-2204-3B4E-E5F3-D82CA438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200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A3516D1-5C56-B9AA-3862-91DCEB94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AE504495-6726-489C-8D6E-DF0DB11F8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D3BB961-539B-4C96-F099-A87B823CC6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6095D-5796-42BF-BD92-BF2ACE2E46B8}" type="datetime1">
              <a:rPr lang="it-IT" smtClean="0"/>
              <a:t>08/11/2023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8AD4455F-3986-3646-E131-B504B5FBE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04836F2-F8B8-9DAA-37D8-87E170ED4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0258-8C39-4EC6-8BA4-260297646B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083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cid:9C4D1651-974D-463F-975F-44ACF956F2F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cid:9C4D1651-974D-463F-975F-44ACF956F2F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cid:9C4D1651-974D-463F-975F-44ACF956F2F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cid:9C4D1651-974D-463F-975F-44ACF956F2F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cid:9C4D1651-974D-463F-975F-44ACF956F2F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cid:9C4D1651-974D-463F-975F-44ACF956F2F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cid:9C4D1651-974D-463F-975F-44ACF956F2F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cid:9C4D1651-974D-463F-975F-44ACF956F2FD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cid:9C4D1651-974D-463F-975F-44ACF956F2FD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cid:9C4D1651-974D-463F-975F-44ACF956F2F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cid:9C4D1651-974D-463F-975F-44ACF956F2FD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cid:9C4D1651-974D-463F-975F-44ACF956F2FD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cid:9C4D1651-974D-463F-975F-44ACF956F2FD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cid:9C4D1651-974D-463F-975F-44ACF956F2FD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cid:9C4D1651-974D-463F-975F-44ACF956F2FD" TargetMode="External"/><Relationship Id="rId3" Type="http://schemas.openxmlformats.org/officeDocument/2006/relationships/image" Target="../media/image38.png"/><Relationship Id="rId7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cid:9C4D1651-974D-463F-975F-44ACF956F2FD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cid:9C4D1651-974D-463F-975F-44ACF956F2FD" TargetMode="Externa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cid:9C4D1651-974D-463F-975F-44ACF956F2FD" TargetMode="External"/><Relationship Id="rId3" Type="http://schemas.openxmlformats.org/officeDocument/2006/relationships/image" Target="../media/image56.png"/><Relationship Id="rId7" Type="http://schemas.openxmlformats.org/officeDocument/2006/relationships/image" Target="../media/image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cid:9C4D1651-974D-463F-975F-44ACF956F2FD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cid:9C4D1651-974D-463F-975F-44ACF956F2FD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cid:9C4D1651-974D-463F-975F-44ACF956F2FD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4" Type="http://schemas.openxmlformats.org/officeDocument/2006/relationships/image" Target="cid:9C4D1651-974D-463F-975F-44ACF956F2FD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cid:9C4D1651-974D-463F-975F-44ACF956F2FD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cid:9C4D1651-974D-463F-975F-44ACF956F2FD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cid:9C4D1651-974D-463F-975F-44ACF956F2FD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cid:9C4D1651-974D-463F-975F-44ACF956F2FD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555527A-C6F0-35CD-574A-2AD9AC5C1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355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it-IT" sz="8800" b="1" dirty="0">
                <a:solidFill>
                  <a:schemeClr val="accent6">
                    <a:lumMod val="75000"/>
                  </a:schemeClr>
                </a:solidFill>
              </a:rPr>
              <a:t>SEMINARIO PADOVA </a:t>
            </a:r>
            <a:r>
              <a:rPr lang="it-IT" sz="8800" b="1">
                <a:solidFill>
                  <a:schemeClr val="accent6">
                    <a:lumMod val="75000"/>
                  </a:schemeClr>
                </a:solidFill>
              </a:rPr>
              <a:t>4 OTTORE </a:t>
            </a:r>
            <a:r>
              <a:rPr lang="it-IT" sz="8800" b="1" dirty="0">
                <a:solidFill>
                  <a:schemeClr val="accent6">
                    <a:lumMod val="75000"/>
                  </a:schemeClr>
                </a:solidFill>
              </a:rPr>
              <a:t>2023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F9107E1-5745-FE2C-1EF2-D5933548D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5146" y="3318306"/>
            <a:ext cx="7221707" cy="1533941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ISOLANTI A BASSO SPESSORE E CERTIFICAZIONI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25CD7DBD-CB11-707F-9D35-9ED316F5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</a:t>
            </a:fld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D772A358-D54B-22CE-350A-2088345057A6}"/>
              </a:ext>
            </a:extLst>
          </p:cNvPr>
          <p:cNvSpPr txBox="1"/>
          <p:nvPr/>
        </p:nvSpPr>
        <p:spPr>
          <a:xfrm>
            <a:off x="4838700" y="4438650"/>
            <a:ext cx="3343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Dott. Alessio Masini</a:t>
            </a:r>
          </a:p>
          <a:p>
            <a:r>
              <a:rPr lang="it-IT" sz="2400" dirty="0"/>
              <a:t>Consulente </a:t>
            </a:r>
            <a:r>
              <a:rPr lang="it-IT" sz="2400" dirty="0" err="1"/>
              <a:t>PassivHouse</a:t>
            </a:r>
            <a:endParaRPr lang="it-IT" sz="24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49BEF874-39A9-22CB-D26B-68FCFC2B76AD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853" y="4576755"/>
            <a:ext cx="1293910" cy="158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1ADFDA8A-E162-779B-5276-9C8D306262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07"/>
          <a:stretch/>
        </p:blipFill>
        <p:spPr>
          <a:xfrm>
            <a:off x="838200" y="5069587"/>
            <a:ext cx="2771775" cy="10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2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10E80BC-A107-6953-3057-2DF2910DF5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777" y="394394"/>
            <a:ext cx="9144000" cy="1274608"/>
          </a:xfrm>
        </p:spPr>
        <p:txBody>
          <a:bodyPr>
            <a:noAutofit/>
          </a:bodyPr>
          <a:lstStyle/>
          <a:p>
            <a:r>
              <a:rPr lang="it-IT" sz="8800" dirty="0"/>
              <a:t>SOMMARIO: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8E51C55E-E47C-75DA-5B47-9E9AC9877F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2777" y="1669002"/>
            <a:ext cx="9144000" cy="165576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400" dirty="0"/>
              <a:t>Cos’è la certificazione </a:t>
            </a:r>
            <a:r>
              <a:rPr lang="it-IT" sz="5400" dirty="0" err="1"/>
              <a:t>DoP</a:t>
            </a:r>
            <a:r>
              <a:rPr lang="it-IT" sz="5400" dirty="0"/>
              <a:t> e a chi serve?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400" dirty="0"/>
              <a:t>Come deve venire strutturata una certificazione </a:t>
            </a:r>
            <a:r>
              <a:rPr lang="it-IT" sz="5400" dirty="0" err="1"/>
              <a:t>DoP</a:t>
            </a:r>
            <a:r>
              <a:rPr lang="it-IT" sz="5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400" dirty="0"/>
              <a:t>Prestazioni materiali isolanti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5400" dirty="0"/>
              <a:t>Certificazione CAM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C6B219A1-ECF5-77D4-1A65-75BEC090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046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09931CE-FB84-0862-AE4C-90B74D55D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8800" dirty="0"/>
              <a:t>CERTIFICAZIONE DOP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E34673C-2C8E-6196-C3FA-577BD081B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000" dirty="0"/>
              <a:t>Cos’è e a chi serve?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8310F247-723C-5619-013C-72432F1A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408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1C6166D-B6B3-8BA2-1946-C18E729424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75460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000" dirty="0"/>
              <a:t>Se andiamo sui motori di ricerca è difficile trovare delle spiegazioni approfondite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C79C7936-0162-9E9A-7117-269699B8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</a:t>
            </a:fld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B31B6A73-C979-23E4-778B-EB704405CFC8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515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AFB68F61-7CDF-82AC-B2D2-E25FADBB4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648"/>
          <a:stretch/>
        </p:blipFill>
        <p:spPr>
          <a:xfrm>
            <a:off x="1002168" y="361156"/>
            <a:ext cx="10187663" cy="1787240"/>
          </a:xfrm>
          <a:prstGeom prst="rect">
            <a:avLst/>
          </a:prstGeom>
        </p:spPr>
      </p:pic>
      <p:sp>
        <p:nvSpPr>
          <p:cNvPr id="10" name="Sottotitolo 9">
            <a:extLst>
              <a:ext uri="{FF2B5EF4-FFF2-40B4-BE49-F238E27FC236}">
                <a16:creationId xmlns:a16="http://schemas.microsoft.com/office/drawing/2014/main" xmlns="" id="{C00E2AE3-D9EB-961E-E0DA-D1C1C191715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-2" y="2148396"/>
            <a:ext cx="12192001" cy="4616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500" b="1" dirty="0"/>
              <a:t>Suggerimento n. 138/35 del 14 marzo 2014      RC/CC</a:t>
            </a:r>
          </a:p>
          <a:p>
            <a:pPr marL="0" indent="0" algn="ctr">
              <a:buNone/>
            </a:pPr>
            <a:r>
              <a:rPr lang="it-IT" sz="2500" b="1" dirty="0"/>
              <a:t>NUOVA MARCATURA CE E DOP PER I PRODOTTI DA COSTRUZIONE</a:t>
            </a:r>
          </a:p>
          <a:p>
            <a:pPr marL="0" indent="0" algn="ctr">
              <a:buNone/>
            </a:pPr>
            <a:r>
              <a:rPr lang="it-IT" sz="2500" dirty="0"/>
              <a:t>Per le imprese cambia la documentazione da richiedere obbligatoriamente ai propri</a:t>
            </a:r>
          </a:p>
          <a:p>
            <a:pPr marL="0" indent="0" algn="ctr">
              <a:buNone/>
            </a:pPr>
            <a:r>
              <a:rPr lang="it-IT" sz="2500" dirty="0"/>
              <a:t>fornitori (produttori o commercianti) dei prodotti da costruzione fabbricati in serie e</a:t>
            </a:r>
          </a:p>
          <a:p>
            <a:pPr marL="0" indent="0" algn="ctr">
              <a:buNone/>
            </a:pPr>
            <a:r>
              <a:rPr lang="it-IT" sz="2500" dirty="0"/>
              <a:t>coperti da specifica norma europea armonizzata. Detti prodotti, fabbricati e venduti</a:t>
            </a:r>
          </a:p>
          <a:p>
            <a:pPr marL="0" indent="0" algn="ctr">
              <a:buNone/>
            </a:pPr>
            <a:r>
              <a:rPr lang="it-IT" sz="2500" dirty="0"/>
              <a:t>DOPO il 1° luglio 2013, devono essere accompagnati da un nuovo documento</a:t>
            </a:r>
          </a:p>
          <a:p>
            <a:pPr marL="0" indent="0" algn="ctr">
              <a:buNone/>
            </a:pPr>
            <a:r>
              <a:rPr lang="it-IT" sz="2500" dirty="0"/>
              <a:t>denominato DOP (Dichiarazione di Prestazione) e avere contestualmente la nuova</a:t>
            </a:r>
          </a:p>
          <a:p>
            <a:pPr marL="0" indent="0" algn="ctr">
              <a:buNone/>
            </a:pPr>
            <a:r>
              <a:rPr lang="it-IT" sz="2500" dirty="0"/>
              <a:t>marcatura CE secondo il Regolamento Europeo n. 305/2011, c.d. CPR (Construction</a:t>
            </a:r>
          </a:p>
          <a:p>
            <a:pPr marL="0" indent="0" algn="ctr">
              <a:buNone/>
            </a:pPr>
            <a:r>
              <a:rPr lang="it-IT" sz="2500" dirty="0"/>
              <a:t>Products </a:t>
            </a:r>
            <a:r>
              <a:rPr lang="it-IT" sz="2500" dirty="0" err="1"/>
              <a:t>Regulation</a:t>
            </a:r>
            <a:r>
              <a:rPr lang="it-IT" sz="2500" dirty="0"/>
              <a:t>).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CE8B7D52-F204-2571-A6FA-9F1A2609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5</a:t>
            </a:fld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6C87AD3D-2296-64CE-A203-4B1695912580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11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B770BEA-5064-474D-B4E7-81DA60A128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1726" y="1056442"/>
            <a:ext cx="10228548" cy="51337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Il Regolamento UE n. 305/2011, (c.d. </a:t>
            </a:r>
            <a:r>
              <a:rPr lang="it-IT" sz="2500" b="1" i="0" u="none" strike="noStrike" baseline="0" dirty="0">
                <a:latin typeface="Verdana,Bold"/>
              </a:rPr>
              <a:t>CPR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- Construction Products </a:t>
            </a:r>
            <a:r>
              <a:rPr lang="it-IT" sz="2500" b="0" i="0" u="none" strike="noStrike" baseline="0" dirty="0" err="1">
                <a:latin typeface="Verdana" panose="020B0604030504040204" pitchFamily="34" charset="0"/>
              </a:rPr>
              <a:t>Regulation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), del Parlamento europeo e del Consiglio del 9 marzo 2011 (pubblicato il 4 aprile 2011 sulla Gazzetta ufficiale dell’Unione europea), è entrato pienamente in vigore il 1° luglio 2013 e, da tale data, ha abrogato la Direttiva 89/106/CEE del Consiglio (c.d. </a:t>
            </a:r>
            <a:r>
              <a:rPr lang="it-IT" sz="2500" b="1" i="0" u="none" strike="noStrike" baseline="0" dirty="0">
                <a:latin typeface="Verdana,Bold"/>
              </a:rPr>
              <a:t>CPD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- Construction Products Directive).</a:t>
            </a:r>
          </a:p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Detto Regolamento introduce novità, chiarimenti, semplificazioni e obblighi per i vari operatori economici (produttori, mandatari, distributori/commercianti, importatori) che operano nel mercato dei prodotti da costruzione </a:t>
            </a:r>
            <a:r>
              <a:rPr lang="it-IT" sz="2500" b="1" i="0" u="none" strike="noStrike" baseline="0" dirty="0">
                <a:latin typeface="Verdana,Bold"/>
              </a:rPr>
              <a:t>fabbricati in serie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, coperti da </a:t>
            </a:r>
            <a:r>
              <a:rPr lang="it-IT" sz="2500" b="1" i="0" u="none" strike="noStrike" baseline="0" dirty="0">
                <a:latin typeface="Verdana,Bold"/>
              </a:rPr>
              <a:t>specifica norma armonizzata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e commercializzati </a:t>
            </a:r>
            <a:r>
              <a:rPr lang="it-IT" sz="2500" b="1" i="0" u="none" strike="noStrike" baseline="0" dirty="0">
                <a:latin typeface="Verdana,Bold"/>
              </a:rPr>
              <a:t>dopo il 1° luglio 2013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.</a:t>
            </a:r>
            <a:endParaRPr lang="it-IT" sz="25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5F7DF479-D643-DE41-22F3-FE7A77DE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6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52E33FDA-D12C-194F-CE2E-888CE7D14554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94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3E8B1E1-4AC9-BC4D-E44B-E87B3C0966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07002" y="1757778"/>
            <a:ext cx="10377996" cy="459863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Il provvedimento coinvolge anche le imprese edili, </a:t>
            </a:r>
            <a:r>
              <a:rPr lang="it-IT" sz="2500" b="1" i="0" u="none" strike="noStrike" baseline="0" dirty="0">
                <a:latin typeface="Verdana,Bold"/>
              </a:rPr>
              <a:t>a livello documentale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, nelle fasi di</a:t>
            </a:r>
          </a:p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approvvigionamento dei sopraccitati prodotti da costruzione che necessariamente dovranno</a:t>
            </a:r>
          </a:p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essere accompagnati da un </a:t>
            </a:r>
            <a:r>
              <a:rPr lang="it-IT" sz="2500" b="1" i="0" u="none" strike="noStrike" baseline="0" dirty="0">
                <a:latin typeface="Verdana,Bold"/>
              </a:rPr>
              <a:t>nuovo documento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denominato </a:t>
            </a:r>
            <a:r>
              <a:rPr lang="it-IT" sz="2500" b="1" i="0" u="none" strike="noStrike" baseline="0" dirty="0">
                <a:latin typeface="Verdana,Bold"/>
              </a:rPr>
              <a:t>DOP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(Dichiarazione di Prestazione)</a:t>
            </a:r>
          </a:p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e contestualmente possedere la </a:t>
            </a:r>
            <a:r>
              <a:rPr lang="it-IT" sz="2500" b="1" i="0" u="none" strike="noStrike" baseline="0" dirty="0">
                <a:latin typeface="Verdana,Bold"/>
              </a:rPr>
              <a:t>nuova Marcatura CE </a:t>
            </a:r>
            <a:r>
              <a:rPr lang="it-IT" sz="2500" b="0" i="0" u="none" strike="noStrike" baseline="0" dirty="0">
                <a:latin typeface="Verdana" panose="020B0604030504040204" pitchFamily="34" charset="0"/>
              </a:rPr>
              <a:t>secondo il nuovo Regolamento Europeo</a:t>
            </a:r>
          </a:p>
          <a:p>
            <a:pPr marL="0" indent="0" algn="ctr">
              <a:buNone/>
            </a:pPr>
            <a:r>
              <a:rPr lang="it-IT" sz="2500" b="0" i="0" u="none" strike="noStrike" baseline="0" dirty="0">
                <a:latin typeface="Verdana" panose="020B0604030504040204" pitchFamily="34" charset="0"/>
              </a:rPr>
              <a:t>n. 305/2011.</a:t>
            </a:r>
            <a:endParaRPr lang="it-IT" sz="25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FCC04E43-A275-B49E-7D27-2AE56A03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7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0C47625D-4039-2953-4923-E0434352616B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29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29DC087F-8193-AAAA-9F05-D20CAF43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1" y="1496165"/>
            <a:ext cx="2968008" cy="4211745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xmlns="" id="{FCCABD19-9CBC-E3DC-AF8C-0C09A8E3C20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92281" y="2195497"/>
            <a:ext cx="8815526" cy="1746188"/>
          </a:xfrm>
        </p:spPr>
        <p:txBody>
          <a:bodyPr>
            <a:normAutofit/>
          </a:bodyPr>
          <a:lstStyle/>
          <a:p>
            <a:pPr algn="ctr"/>
            <a:r>
              <a:rPr lang="it-IT" sz="6000" b="1" dirty="0">
                <a:latin typeface="Verdana" panose="020B0604030504040204" pitchFamily="34" charset="0"/>
                <a:ea typeface="Verdana" panose="020B0604030504040204" pitchFamily="34" charset="0"/>
              </a:rPr>
              <a:t>ATTENZIONE ALLE SANZIONI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C2CF97CE-2A2C-0711-F3DB-BADEC0EA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8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4B5B5C2-2AD5-7C86-6E38-8688528EA74A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56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316E9AD-2A68-5138-D4A1-4513E490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847" y="284085"/>
            <a:ext cx="10515600" cy="1325563"/>
          </a:xfrm>
        </p:spPr>
        <p:txBody>
          <a:bodyPr>
            <a:normAutofit/>
          </a:bodyPr>
          <a:lstStyle/>
          <a:p>
            <a:r>
              <a:rPr lang="it-IT" sz="6000" b="1" i="0" u="none" strike="noStrike" baseline="0" dirty="0">
                <a:latin typeface="Verdana,Bold"/>
              </a:rPr>
              <a:t>SANZIONI</a:t>
            </a:r>
            <a:endParaRPr lang="it-IT" sz="13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3304EC3-CABA-2F4A-675F-2B48DC6FD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648"/>
            <a:ext cx="9566429" cy="48403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000" b="0" i="0" u="sng" strike="noStrike" baseline="0" dirty="0">
                <a:latin typeface="Verdana" panose="020B0604030504040204" pitchFamily="34" charset="0"/>
              </a:rPr>
              <a:t>I prodotti da costruzione che risultino </a:t>
            </a:r>
            <a:r>
              <a:rPr lang="it-IT" sz="2000" b="1" i="0" u="sng" strike="noStrike" baseline="0" dirty="0">
                <a:latin typeface="Verdana,Bold"/>
              </a:rPr>
              <a:t>non muniti 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del marchio CE o della Dichiarazione di Prestazione DOP o dell’Attestato di conformità, devono essere immediatamente ritirati dal commercio e </a:t>
            </a:r>
            <a:r>
              <a:rPr lang="it-IT" sz="2000" b="1" i="0" u="sng" strike="noStrike" baseline="0" dirty="0">
                <a:latin typeface="Verdana,Bold"/>
              </a:rPr>
              <a:t>non possono essere </a:t>
            </a:r>
            <a:r>
              <a:rPr lang="it-IT" sz="2000" b="0" i="0" u="sng" strike="noStrike" baseline="0" dirty="0">
                <a:latin typeface="Verdana" panose="020B0604030504040204" pitchFamily="34" charset="0"/>
              </a:rPr>
              <a:t>incorporati </a:t>
            </a:r>
            <a:r>
              <a:rPr lang="it-IT" sz="2000" b="1" i="0" u="sng" strike="noStrike" baseline="0" dirty="0">
                <a:latin typeface="Verdana,Bold"/>
              </a:rPr>
              <a:t>o installati in edifici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. </a:t>
            </a:r>
            <a:r>
              <a:rPr lang="it-IT" sz="2000" b="0" i="0" u="sng" strike="noStrike" baseline="0" dirty="0">
                <a:latin typeface="Verdana" panose="020B0604030504040204" pitchFamily="34" charset="0"/>
              </a:rPr>
              <a:t>L’accertata violazione ed emissione del processo verbale di constatazione al possessore di prodotti (cioè fabbricante o distributore/commerciante) e/o al </a:t>
            </a:r>
            <a:r>
              <a:rPr lang="it-IT" sz="2000" b="1" i="0" u="sng" strike="noStrike" baseline="0" dirty="0">
                <a:latin typeface="Verdana,Bold"/>
              </a:rPr>
              <a:t>costruttore dell’edificio </a:t>
            </a:r>
            <a:r>
              <a:rPr lang="it-IT" sz="2000" b="0" i="0" u="sng" strike="noStrike" baseline="0" dirty="0">
                <a:latin typeface="Verdana" panose="020B0604030504040204" pitchFamily="34" charset="0"/>
              </a:rPr>
              <a:t>comporta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:</a:t>
            </a:r>
          </a:p>
          <a:p>
            <a:pPr marL="0" indent="0" algn="ctr">
              <a:buNone/>
            </a:pPr>
            <a:r>
              <a:rPr lang="it-IT" sz="2000" b="0" i="0" u="none" strike="noStrike" baseline="0" dirty="0">
                <a:latin typeface="Verdana" panose="020B0604030504040204" pitchFamily="34" charset="0"/>
              </a:rPr>
              <a:t>- </a:t>
            </a:r>
            <a:r>
              <a:rPr lang="it-IT" sz="2000" b="1" i="0" u="sng" strike="noStrike" baseline="0" dirty="0">
                <a:latin typeface="Verdana,Bold"/>
              </a:rPr>
              <a:t>temporanea non commerciabilità dei prodotti stessi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;</a:t>
            </a:r>
          </a:p>
          <a:p>
            <a:pPr marL="0" indent="0" algn="ctr">
              <a:buNone/>
            </a:pPr>
            <a:r>
              <a:rPr lang="it-IT" sz="2000" b="0" i="0" u="none" strike="noStrike" baseline="0" dirty="0">
                <a:latin typeface="Verdana" panose="020B0604030504040204" pitchFamily="34" charset="0"/>
              </a:rPr>
              <a:t>e</a:t>
            </a:r>
          </a:p>
          <a:p>
            <a:pPr marL="0" indent="0" algn="ctr">
              <a:buNone/>
            </a:pPr>
            <a:r>
              <a:rPr lang="it-IT" sz="2000" b="0" i="0" u="none" strike="noStrike" baseline="0" dirty="0">
                <a:latin typeface="Verdana" panose="020B0604030504040204" pitchFamily="34" charset="0"/>
              </a:rPr>
              <a:t>- </a:t>
            </a:r>
            <a:r>
              <a:rPr lang="it-IT" sz="2000" b="1" i="0" u="sng" strike="noStrike" baseline="0" dirty="0">
                <a:latin typeface="Verdana,Bold"/>
              </a:rPr>
              <a:t>ordine di sospensione dei lavori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it-IT" sz="2000" b="0" i="0" u="none" strike="noStrike" baseline="0" dirty="0">
                <a:latin typeface="Verdana" panose="020B0604030504040204" pitchFamily="34" charset="0"/>
              </a:rPr>
              <a:t>Entro i novanta giorni successivi </a:t>
            </a:r>
            <a:r>
              <a:rPr lang="it-IT" sz="2000" b="1" i="0" u="none" strike="noStrike" baseline="0" dirty="0">
                <a:latin typeface="Verdana,Bold"/>
              </a:rPr>
              <a:t>il Ministero 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dal quale dipendono i verbalizzanti, </a:t>
            </a:r>
            <a:r>
              <a:rPr lang="it-IT" sz="2000" b="1" i="0" u="none" strike="noStrike" baseline="0" dirty="0">
                <a:latin typeface="Verdana,Bold"/>
              </a:rPr>
              <a:t>se ravvisa sussistenti gli illeciti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, emana provvedimento motivato </a:t>
            </a:r>
            <a:r>
              <a:rPr lang="it-IT" sz="2000" b="1" i="0" u="none" strike="noStrike" baseline="0" dirty="0">
                <a:latin typeface="Verdana,Bold"/>
              </a:rPr>
              <a:t>definitivo 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e lo comunica al fabbricante o suo mandatario e al distributore/commerciante, </a:t>
            </a:r>
            <a:r>
              <a:rPr lang="it-IT" sz="2000" b="1" i="0" u="none" strike="noStrike" baseline="0" dirty="0">
                <a:latin typeface="Verdana,Bold"/>
              </a:rPr>
              <a:t>nonché al costruttore </a:t>
            </a:r>
            <a:r>
              <a:rPr lang="it-IT" sz="2000" b="0" i="0" u="none" strike="noStrike" baseline="0" dirty="0">
                <a:latin typeface="Verdana" panose="020B0604030504040204" pitchFamily="34" charset="0"/>
              </a:rPr>
              <a:t>(in tal caso, l’importo del costo della verifica o del controllo a carico dei sopracitati soggetti, è maggiorato del 50 percento).</a:t>
            </a:r>
            <a:endParaRPr lang="it-IT" sz="20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7E85025-0542-78D6-F1E6-A45DE35F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9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F38923D-B900-C729-8161-9BCE558A73ED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59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22B916B-DA2F-B0B1-1CC3-6F32C6FECE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5523" y="1701276"/>
            <a:ext cx="10515600" cy="2962275"/>
          </a:xfrm>
        </p:spPr>
        <p:txBody>
          <a:bodyPr>
            <a:noAutofit/>
          </a:bodyPr>
          <a:lstStyle/>
          <a:p>
            <a:pPr algn="ctr"/>
            <a:r>
              <a:rPr lang="it-IT" sz="2500" dirty="0"/>
              <a:t>In sintesi, la certificazione </a:t>
            </a:r>
            <a:r>
              <a:rPr lang="it-IT" sz="2500" dirty="0" err="1"/>
              <a:t>DoP</a:t>
            </a:r>
            <a:r>
              <a:rPr lang="it-IT" sz="2500" dirty="0"/>
              <a:t>/CE elimina e sostituisce </a:t>
            </a:r>
            <a:r>
              <a:rPr lang="it-IT" sz="2500" b="1" u="sng" dirty="0"/>
              <a:t>tutti i certificati e le prove di laboratorio</a:t>
            </a:r>
            <a:r>
              <a:rPr lang="it-IT" sz="2500" dirty="0"/>
              <a:t> che venivano forniti prima del 2011, togliendo l’obbligo ai produttori di fornire le prove di laboratorio e altri certificati.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603FC6EA-FF53-58F7-2E3E-69B7B2EF1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10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6CE6FD8A-D505-2B0C-5CE5-2C31A7D711D0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349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AACA6ED-63D4-9E75-0722-909F5E7F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dirty="0"/>
              <a:t>IMPORTANTE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4E80170-D532-1888-FBAB-9DFA9A33B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500" dirty="0"/>
              <a:t>è verificare che una </a:t>
            </a:r>
            <a:r>
              <a:rPr lang="it-IT" sz="2500" dirty="0" err="1"/>
              <a:t>DoP</a:t>
            </a:r>
            <a:r>
              <a:rPr lang="it-IT" sz="2500" dirty="0"/>
              <a:t> sia stata redatta secondo quanto è prescritto dalla 305/2011, ovvero nell’Allegato III contenuto in essa.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63FF655F-564D-E6B3-86C8-C9ED182BB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11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0C8B05B7-38D2-0084-2AC7-7566A8102ECC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89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6B43E9A-404A-4C8B-B39E-F6DFF435C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724" y="4244667"/>
            <a:ext cx="6249140" cy="1325563"/>
          </a:xfrm>
        </p:spPr>
        <p:txBody>
          <a:bodyPr>
            <a:noAutofit/>
          </a:bodyPr>
          <a:lstStyle/>
          <a:p>
            <a:pPr algn="ctr"/>
            <a:endParaRPr lang="it-IT" sz="40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E7695EBF-50F8-B8EA-B981-00303C87F1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t="4346" r="1" b="5594"/>
          <a:stretch/>
        </p:blipFill>
        <p:spPr>
          <a:xfrm>
            <a:off x="-104336" y="85533"/>
            <a:ext cx="5235629" cy="668693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7695EBF-50F8-B8EA-B981-00303C87F1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6" t="4346" r="14205" b="64249"/>
          <a:stretch/>
        </p:blipFill>
        <p:spPr bwMode="auto">
          <a:xfrm>
            <a:off x="2528677" y="0"/>
            <a:ext cx="9663323" cy="6080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D2D89FBF-9CA2-41F8-DFE5-0CDFDD5A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12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2EF443F1-3BB9-CE28-B345-4C305204DB56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54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D2117AA-6257-B42A-843C-07D92CF86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4750" y="1122363"/>
            <a:ext cx="5668868" cy="2387600"/>
          </a:xfrm>
        </p:spPr>
        <p:txBody>
          <a:bodyPr>
            <a:noAutofit/>
          </a:bodyPr>
          <a:lstStyle/>
          <a:p>
            <a:r>
              <a:rPr lang="it-IT" sz="3600" dirty="0"/>
              <a:t/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3E8F46F1-516B-163D-1117-1F7EE358F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091" y="3602038"/>
            <a:ext cx="6817047" cy="1655762"/>
          </a:xfrm>
        </p:spPr>
        <p:txBody>
          <a:bodyPr>
            <a:noAutofit/>
          </a:bodyPr>
          <a:lstStyle/>
          <a:p>
            <a:endParaRPr lang="it-IT" sz="28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21901EC7-8CF3-1728-04BB-E149D6CCD2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4" t="4064" r="5152" b="17678"/>
          <a:stretch/>
        </p:blipFill>
        <p:spPr>
          <a:xfrm>
            <a:off x="83862" y="182356"/>
            <a:ext cx="5292043" cy="66175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1901EC7-8CF3-1728-04BB-E149D6CCD2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42006" r="14700" b="33834"/>
          <a:stretch/>
        </p:blipFill>
        <p:spPr bwMode="auto">
          <a:xfrm>
            <a:off x="2050742" y="182356"/>
            <a:ext cx="9978501" cy="50754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20C68114-12D8-78A3-53CF-21952EEE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13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879DD3D-6295-01A5-D9B6-3871EC65AC6B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767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95AF9EE-4436-D2A6-4B5A-C75572D7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6651"/>
            <a:ext cx="12175127" cy="3814137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4BDF6A0B-64DD-0A11-4DE2-1748A201B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14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85F0D10-F78A-FA51-414A-73A00C023229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298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9E77511-EFAD-2C52-2144-8431777CA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188" y="168677"/>
            <a:ext cx="9969623" cy="2387600"/>
          </a:xfrm>
        </p:spPr>
        <p:txBody>
          <a:bodyPr>
            <a:noAutofit/>
          </a:bodyPr>
          <a:lstStyle/>
          <a:p>
            <a:r>
              <a:rPr lang="it-IT" sz="4400" dirty="0"/>
              <a:t>Un </a:t>
            </a:r>
            <a:r>
              <a:rPr lang="it-IT" sz="4400" dirty="0" err="1"/>
              <a:t>DoP</a:t>
            </a:r>
            <a:r>
              <a:rPr lang="it-IT" sz="4400" dirty="0"/>
              <a:t> per essere in regola ed avere valore di legge come specificato nel Regolamento UE 305/2011 deve riportare questi elementi fondamentali: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B891B913-1E41-F5B8-63E1-556390B9D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311" y="2733832"/>
            <a:ext cx="11221375" cy="4124168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Numero norma armonizzata o di ETA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Laboratorio autorizzato presso a Comunità europea NANDO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Marcatura CE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Simbologia dei valori di conducibilità termica o resistenza termica riconosciuti nelle norme UNI EN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Richiami alla 305/2011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it-IT" sz="2500" dirty="0"/>
              <a:t>Firma e timbro del produttore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373C274-B376-62F4-E24F-CA0595588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15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D7F0E790-BD34-AA57-3450-F81AE468BA58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029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xmlns="" id="{142366F3-1D09-6865-63E1-A4C0495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0474" y="5909188"/>
            <a:ext cx="7398058" cy="626996"/>
          </a:xfrm>
        </p:spPr>
        <p:txBody>
          <a:bodyPr>
            <a:normAutofit/>
          </a:bodyPr>
          <a:lstStyle/>
          <a:p>
            <a:endParaRPr lang="it-IT" sz="36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C63BA2E-4DA0-B6EE-B232-0BA622442F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" t="2819" r="3958" b="2364"/>
          <a:stretch/>
        </p:blipFill>
        <p:spPr>
          <a:xfrm>
            <a:off x="195309" y="481614"/>
            <a:ext cx="4598633" cy="60545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D7967DDC-3E95-AD87-2ACA-F6B5D5FB3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887" b="46801"/>
          <a:stretch/>
        </p:blipFill>
        <p:spPr>
          <a:xfrm>
            <a:off x="5474563" y="179205"/>
            <a:ext cx="6249879" cy="572998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" name="Connettore 2 1">
            <a:extLst>
              <a:ext uri="{FF2B5EF4-FFF2-40B4-BE49-F238E27FC236}">
                <a16:creationId xmlns:a16="http://schemas.microsoft.com/office/drawing/2014/main" xmlns="" id="{F66DA952-13A4-186C-13A9-C1CB4DE29530}"/>
              </a:ext>
            </a:extLst>
          </p:cNvPr>
          <p:cNvCxnSpPr>
            <a:cxnSpLocks/>
          </p:cNvCxnSpPr>
          <p:nvPr/>
        </p:nvCxnSpPr>
        <p:spPr>
          <a:xfrm flipV="1">
            <a:off x="2645545" y="3239789"/>
            <a:ext cx="3373514" cy="19885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10B68B92-C072-2B8C-DF1E-36A0761E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16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D62A4DFE-6FF4-A701-4DC0-7F744DA74FDA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940938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1060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6F2BFCB-8A48-EFF3-6B07-9B9B4ABC0FD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40419" y="1329215"/>
            <a:ext cx="10511161" cy="3968750"/>
          </a:xfrm>
        </p:spPr>
        <p:txBody>
          <a:bodyPr>
            <a:noAutofit/>
          </a:bodyPr>
          <a:lstStyle/>
          <a:p>
            <a:pPr algn="ctr"/>
            <a:r>
              <a:rPr lang="it-IT" dirty="0"/>
              <a:t>ATTENZIONE!!</a:t>
            </a:r>
            <a:r>
              <a:rPr lang="it-IT" sz="2500" dirty="0"/>
              <a:t/>
            </a:r>
            <a:br>
              <a:rPr lang="it-IT" sz="2500" dirty="0"/>
            </a:br>
            <a:r>
              <a:rPr lang="it-IT" sz="2500" dirty="0"/>
              <a:t/>
            </a:r>
            <a:br>
              <a:rPr lang="it-IT" sz="2500" dirty="0"/>
            </a:br>
            <a:r>
              <a:rPr lang="it-IT" sz="2500" dirty="0"/>
              <a:t>Il tecnico non è un poliziotto o un investigatore, il compito del tecnico è valutare la congruità dei certificati </a:t>
            </a:r>
            <a:r>
              <a:rPr lang="it-IT" sz="2500" dirty="0" err="1"/>
              <a:t>DoP</a:t>
            </a:r>
            <a:r>
              <a:rPr lang="it-IT" sz="2500" dirty="0"/>
              <a:t> forniti dall’azienda secondo la 305/2011. </a:t>
            </a:r>
            <a:br>
              <a:rPr lang="it-IT" sz="2500" dirty="0"/>
            </a:br>
            <a:r>
              <a:rPr lang="it-IT" sz="2500" dirty="0"/>
              <a:t>Nel caso in cui il certificato è stato redatto come richiesto dalle normative, sarà l’unico certificato che deresponsabilizza il tecnico (non le schede tecniche), valendo a questo punto la dicitura presente in fondo al </a:t>
            </a:r>
            <a:r>
              <a:rPr lang="it-IT" sz="2500" dirty="0" err="1"/>
              <a:t>DoP</a:t>
            </a:r>
            <a:r>
              <a:rPr lang="it-IT" sz="2500" dirty="0"/>
              <a:t>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186D609B-1C47-98D3-ABC7-254203FA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17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5DDFCE0E-AE21-5F50-2C92-8E52268BBD1D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190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74BE099-B799-6436-2514-FFE46ADCEE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" b="5890"/>
          <a:stretch/>
        </p:blipFill>
        <p:spPr>
          <a:xfrm>
            <a:off x="88777" y="192184"/>
            <a:ext cx="5113080" cy="647363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7CFDFBE3-9F08-9262-714C-BAA8A9073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877" y="192184"/>
            <a:ext cx="9241654" cy="3427256"/>
          </a:xfrm>
          <a:prstGeom prst="rect">
            <a:avLst/>
          </a:prstGeom>
        </p:spPr>
      </p:pic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D6ADE902-1F7E-3ADF-B768-B28338269544}"/>
              </a:ext>
            </a:extLst>
          </p:cNvPr>
          <p:cNvCxnSpPr/>
          <p:nvPr/>
        </p:nvCxnSpPr>
        <p:spPr>
          <a:xfrm flipV="1">
            <a:off x="1819923" y="2263806"/>
            <a:ext cx="2361460" cy="16956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A74A52BD-3E27-04F4-8E0E-890CF62F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18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4FB8BE55-9E21-EA8B-6B6C-96F58AA101B1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67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31EBE37-4B52-9A1E-C289-C10A3B016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7320" y="500062"/>
            <a:ext cx="5885896" cy="1941297"/>
          </a:xfrm>
        </p:spPr>
        <p:txBody>
          <a:bodyPr>
            <a:noAutofit/>
          </a:bodyPr>
          <a:lstStyle/>
          <a:p>
            <a:pPr algn="ctr"/>
            <a:r>
              <a:rPr lang="it-IT" sz="6000" dirty="0"/>
              <a:t>Nano-ceramici e materiali </a:t>
            </a:r>
            <a:r>
              <a:rPr lang="it-IT" sz="6000" dirty="0" err="1"/>
              <a:t>nanoporosi</a:t>
            </a:r>
            <a:endParaRPr lang="it-IT" sz="6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054A04E-14D6-BDAC-688B-203EA5E0F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298" y="3045041"/>
            <a:ext cx="5787502" cy="3131922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8F5A90F-AF33-84CF-91E3-AD9D73BFF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6381"/>
            <a:ext cx="5076794" cy="6631619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33A127B-3D79-25E9-AF4E-BBB28FDB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19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B466669-FB4C-35C6-6871-6B905AA52A87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328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96EA816-E750-272D-1944-15F43303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52C50B2-EEE1-3EC7-5C87-658A1F0DB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BA28C6C-9CBF-B219-DFB0-A0555BE8A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44" y="233362"/>
            <a:ext cx="7715250" cy="639127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12BFFBF-E65E-4A1B-0E16-541774319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20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079468E3-36DB-914A-0984-7EFB008219F5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92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F57DA15-4A20-56D8-E2B3-C103AFA3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BCC60DC3-4411-4731-CAB2-5D3E96847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2585F652-9872-5248-3D81-6A06130BEC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2" b="1345"/>
          <a:stretch/>
        </p:blipFill>
        <p:spPr>
          <a:xfrm>
            <a:off x="138344" y="0"/>
            <a:ext cx="5090604" cy="6829986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9FC4504-C8FD-C3E4-4A37-7260B249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21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A48D707C-2C83-BCE2-122E-0C3F366D4F13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1540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C965BFB-6550-16EA-B46B-5FB44FEF1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6F21A5D-DC49-3929-1279-8D4D32F71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48C32D8D-962E-EFA2-B31F-9BB5A058B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382"/>
          <a:stretch/>
        </p:blipFill>
        <p:spPr>
          <a:xfrm>
            <a:off x="203444" y="161693"/>
            <a:ext cx="7267221" cy="6523192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64833CD-6394-6153-894A-5B9484ED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BCD4974-6E7E-B7E7-A994-875096A5B466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773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A55B8C-B987-454A-E9B2-190AC27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7588"/>
            <a:ext cx="10515600" cy="1782059"/>
          </a:xfrm>
        </p:spPr>
        <p:txBody>
          <a:bodyPr>
            <a:normAutofit/>
          </a:bodyPr>
          <a:lstStyle/>
          <a:p>
            <a:pPr algn="ctr"/>
            <a:r>
              <a:rPr lang="it-IT" sz="5400" dirty="0"/>
              <a:t>Sistemi a processi di produzione di nanomateriali (nano-manufacturing)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8DD7AAC-09CC-14D1-0905-57D1679AE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311" y="4616388"/>
            <a:ext cx="9987378" cy="20583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500" dirty="0">
                <a:highlight>
                  <a:srgbClr val="FFFF00"/>
                </a:highlight>
              </a:rPr>
              <a:t>Lo sviluppo delle capacità produttive di nanomateriali (e sistemi) è la chiave di volta per riuscire ad attualizzare i benefici potenziali delle nano‐tecnologie e fare in modo che la società possa usufruirne.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3914DF57-D695-E6FF-B3CE-7D5B403E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23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F01E4E3A-2F8B-E10B-4618-54DD6692D53C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B0466774-C50D-9ADB-9D9C-89724B95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971" y="642214"/>
            <a:ext cx="8800057" cy="170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70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CC0405D-0CF4-982B-C27F-DD65846E0F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84323" y="3329126"/>
            <a:ext cx="10023352" cy="46693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500" dirty="0"/>
              <a:t>In questo documento si intende per </a:t>
            </a:r>
            <a:r>
              <a:rPr lang="it-IT" sz="2500" dirty="0" err="1"/>
              <a:t>nanomanufacturing</a:t>
            </a:r>
            <a:r>
              <a:rPr lang="it-IT" sz="2500" dirty="0"/>
              <a:t> l’insieme di tutte le metodologie che hanno la capacità di trasformare in modo riproducibile quantità non esigue di materia – da forma massiva o da strutture atomiche, molecolari e super‐molecolari – in materiali dotati di nanostruttura o alla nano‐scala. Addizionalmente il </a:t>
            </a:r>
            <a:r>
              <a:rPr lang="it-IT" sz="2500" dirty="0" err="1"/>
              <a:t>nanomanufacturing</a:t>
            </a:r>
            <a:r>
              <a:rPr lang="it-IT" sz="2500" dirty="0"/>
              <a:t> include anche le tecnologie per integrare i nanomateriali come componenti di sistemi e/o dispositivi.</a:t>
            </a:r>
          </a:p>
          <a:p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E21ED98D-9340-9682-E208-0DA2CCAD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24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BC808BF4-14DB-1CE0-2C5C-70A4F258025A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F821CB9E-37FD-7E08-48ED-EA6122D85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971" y="642214"/>
            <a:ext cx="8800057" cy="170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41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CA66945-47A9-F84A-7FC1-4FE91B9068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7091D6FC-22CF-9669-0FBB-12AB5C314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35CDBF1D-853F-E2C3-A227-DF51194AD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17" y="186715"/>
            <a:ext cx="5768144" cy="664649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935D0628-A329-E09D-6AFA-0A851849B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933" y="864002"/>
            <a:ext cx="2030667" cy="145216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495939ED-4321-DF16-0B5E-C28211B8E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3" y="695136"/>
            <a:ext cx="12180596" cy="316665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xmlns="" id="{5F801B8B-6F2B-1367-1E5A-A2A1B5F79AFC}"/>
              </a:ext>
            </a:extLst>
          </p:cNvPr>
          <p:cNvCxnSpPr>
            <a:cxnSpLocks/>
          </p:cNvCxnSpPr>
          <p:nvPr/>
        </p:nvCxnSpPr>
        <p:spPr>
          <a:xfrm flipV="1">
            <a:off x="4362910" y="3861786"/>
            <a:ext cx="1008080" cy="16432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8047C774-7E55-95FD-0FC9-4DBD14631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017" y="13607"/>
            <a:ext cx="9825239" cy="592034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447EF20-535E-7966-0976-357BB24C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25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BD826BB-97F0-0361-27DC-FAEB5C244901}"/>
              </a:ext>
            </a:extLst>
          </p:cNvPr>
          <p:cNvPicPr>
            <a:picLocks noChangeAspect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8018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45B7EB7-7D16-2234-D303-A41756CBB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9" y="159799"/>
            <a:ext cx="10776751" cy="1233995"/>
          </a:xfrm>
        </p:spPr>
        <p:txBody>
          <a:bodyPr/>
          <a:lstStyle/>
          <a:p>
            <a:r>
              <a:rPr lang="it-IT" dirty="0"/>
              <a:t>Hanno detto che: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6E006FF-E2C4-1BF8-D730-325A1C86A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48" y="4061222"/>
            <a:ext cx="11621366" cy="14041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500" u="sng" dirty="0"/>
              <a:t>Ad oggi non ci risultano esistere in commercio prodotti con marcatura CE materiali isolanti con lambda dichiarati </a:t>
            </a:r>
            <a:r>
              <a:rPr lang="el-GR" sz="2500" u="sng" dirty="0"/>
              <a:t>λ</a:t>
            </a:r>
            <a:r>
              <a:rPr lang="it-IT" sz="2500" u="sng" dirty="0"/>
              <a:t>D inferiori a 0,015 W/</a:t>
            </a:r>
            <a:r>
              <a:rPr lang="it-IT" sz="2500" u="sng" dirty="0" err="1"/>
              <a:t>mK</a:t>
            </a:r>
            <a:r>
              <a:rPr lang="it-IT" sz="2500" u="sng" dirty="0"/>
              <a:t>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1C7CF583-40CE-4B89-2F41-C4CC404F56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75" b="30971"/>
          <a:stretch/>
        </p:blipFill>
        <p:spPr>
          <a:xfrm>
            <a:off x="88281" y="1646070"/>
            <a:ext cx="12015437" cy="2162876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A4ABB5C-F0A0-0A53-1B9B-C8726A2C5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26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856C9BFC-1AF8-06E2-8F02-218D7BDD6EEE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0522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1E895E79-7D2C-980D-E33D-31772A686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4"/>
          <a:stretch/>
        </p:blipFill>
        <p:spPr>
          <a:xfrm>
            <a:off x="585926" y="332468"/>
            <a:ext cx="7341833" cy="5938590"/>
          </a:xfrm>
          <a:prstGeom prst="rect">
            <a:avLst/>
          </a:prstGeom>
        </p:spPr>
      </p:pic>
      <p:pic>
        <p:nvPicPr>
          <p:cNvPr id="20" name="Segnaposto contenuto 19">
            <a:extLst>
              <a:ext uri="{FF2B5EF4-FFF2-40B4-BE49-F238E27FC236}">
                <a16:creationId xmlns:a16="http://schemas.microsoft.com/office/drawing/2014/main" xmlns="" id="{FFFDAF1A-54B6-5BB5-2D1C-E5164372F4C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r="36834" b="4014"/>
          <a:stretch/>
        </p:blipFill>
        <p:spPr>
          <a:xfrm>
            <a:off x="3749694" y="5345767"/>
            <a:ext cx="7527906" cy="1112837"/>
          </a:xfrm>
        </p:spPr>
      </p:pic>
      <p:sp>
        <p:nvSpPr>
          <p:cNvPr id="13" name="Ovale 12">
            <a:extLst>
              <a:ext uri="{FF2B5EF4-FFF2-40B4-BE49-F238E27FC236}">
                <a16:creationId xmlns:a16="http://schemas.microsoft.com/office/drawing/2014/main" xmlns="" id="{2858563F-61E2-B4DA-54D5-FE58F89AA07C}"/>
              </a:ext>
            </a:extLst>
          </p:cNvPr>
          <p:cNvSpPr/>
          <p:nvPr/>
        </p:nvSpPr>
        <p:spPr>
          <a:xfrm>
            <a:off x="3329126" y="2494625"/>
            <a:ext cx="870012" cy="2663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xmlns="" id="{316E229D-1E15-A4F2-FDAB-465D4E58FA5A}"/>
              </a:ext>
            </a:extLst>
          </p:cNvPr>
          <p:cNvSpPr/>
          <p:nvPr/>
        </p:nvSpPr>
        <p:spPr>
          <a:xfrm>
            <a:off x="2536367" y="4248884"/>
            <a:ext cx="5122415" cy="4172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1FBD7ABA-E1AB-B982-A3EA-6BA785E03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124" y="2455948"/>
            <a:ext cx="1745317" cy="305007"/>
          </a:xfrm>
          <a:prstGeom prst="rect">
            <a:avLst/>
          </a:prstGeom>
        </p:spPr>
      </p:pic>
      <p:cxnSp>
        <p:nvCxnSpPr>
          <p:cNvPr id="18" name="Connettore 2 17">
            <a:extLst>
              <a:ext uri="{FF2B5EF4-FFF2-40B4-BE49-F238E27FC236}">
                <a16:creationId xmlns:a16="http://schemas.microsoft.com/office/drawing/2014/main" xmlns="" id="{2CE9906B-CF06-DF86-E066-37DE16562152}"/>
              </a:ext>
            </a:extLst>
          </p:cNvPr>
          <p:cNvCxnSpPr>
            <a:cxnSpLocks/>
          </p:cNvCxnSpPr>
          <p:nvPr/>
        </p:nvCxnSpPr>
        <p:spPr>
          <a:xfrm>
            <a:off x="4269463" y="2627790"/>
            <a:ext cx="2388789" cy="161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xmlns="" id="{FAF94197-0CCC-D159-C075-439FE61491B8}"/>
              </a:ext>
            </a:extLst>
          </p:cNvPr>
          <p:cNvCxnSpPr>
            <a:cxnSpLocks/>
          </p:cNvCxnSpPr>
          <p:nvPr/>
        </p:nvCxnSpPr>
        <p:spPr>
          <a:xfrm>
            <a:off x="7173157" y="4666134"/>
            <a:ext cx="1063587" cy="4920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E5D5B7BE-6EF3-4E9C-6BC9-6076505A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27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95EFD6D-8617-BBA5-1D93-A7181538A7E0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015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2F5F0EB-FF02-92F4-B6AB-5F3C4772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7C46384-F743-1DB3-17F9-06EB8338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B8FE127B-A5FF-E8E4-7AFC-CE560598A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28"/>
          <a:stretch/>
        </p:blipFill>
        <p:spPr>
          <a:xfrm>
            <a:off x="270028" y="1313894"/>
            <a:ext cx="5946271" cy="524670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52B05EA5-ADEB-3838-D694-AB098C1931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1" t="17559" b="22437"/>
          <a:stretch/>
        </p:blipFill>
        <p:spPr>
          <a:xfrm>
            <a:off x="3853504" y="6255572"/>
            <a:ext cx="7119891" cy="4439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C1DBF7EF-CA33-4F04-9E99-A6087B8E95E2}"/>
              </a:ext>
            </a:extLst>
          </p:cNvPr>
          <p:cNvCxnSpPr>
            <a:cxnSpLocks/>
          </p:cNvCxnSpPr>
          <p:nvPr/>
        </p:nvCxnSpPr>
        <p:spPr>
          <a:xfrm>
            <a:off x="4048217" y="5841507"/>
            <a:ext cx="1091954" cy="3354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C83B7206-216C-ED89-AD68-9976B28B61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-1" r="6717" b="-2537"/>
          <a:stretch/>
        </p:blipFill>
        <p:spPr>
          <a:xfrm>
            <a:off x="3213947" y="3770074"/>
            <a:ext cx="8708025" cy="56230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504448F6-7F87-40FB-4CC7-DD174BDFBCDF}"/>
              </a:ext>
            </a:extLst>
          </p:cNvPr>
          <p:cNvCxnSpPr>
            <a:cxnSpLocks/>
          </p:cNvCxnSpPr>
          <p:nvPr/>
        </p:nvCxnSpPr>
        <p:spPr>
          <a:xfrm flipV="1">
            <a:off x="4136994" y="4270159"/>
            <a:ext cx="1225119" cy="4350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615A473D-6E8B-46E9-C63D-B143B7AB0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28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077A3BCD-2905-DF9C-A68F-704112365A2F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83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EDA7082B-00EA-59BE-8C3B-3D3D677BF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59" y="124288"/>
            <a:ext cx="4335951" cy="673371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25A4FFAD-5F0F-DD3B-8BAB-84AC8DC1E4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207"/>
          <a:stretch/>
        </p:blipFill>
        <p:spPr>
          <a:xfrm>
            <a:off x="3261553" y="1313896"/>
            <a:ext cx="8930448" cy="1793288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5D6007A0-0256-9D35-EB09-7F8431B0C488}"/>
              </a:ext>
            </a:extLst>
          </p:cNvPr>
          <p:cNvCxnSpPr>
            <a:cxnSpLocks/>
          </p:cNvCxnSpPr>
          <p:nvPr/>
        </p:nvCxnSpPr>
        <p:spPr>
          <a:xfrm flipV="1">
            <a:off x="2343705" y="3009530"/>
            <a:ext cx="3373514" cy="19885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6A3179E6-1E7A-3C0D-8178-305D44E8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29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32D18ABC-B597-11B6-4930-9C2285369D6B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263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AC1A4BB3-4B9F-FC20-07F0-DFDC680A7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4" y="-12439"/>
            <a:ext cx="7394724" cy="492570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83C666C6-4236-B683-4B54-6EF1D90D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76" y="4847734"/>
            <a:ext cx="7514253" cy="125813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F4AADE82-383D-DEF9-8246-FDA981336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78" y="6061290"/>
            <a:ext cx="7514253" cy="47381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83542B13-A18F-C794-6687-5ACED7019A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33"/>
          <a:stretch/>
        </p:blipFill>
        <p:spPr>
          <a:xfrm>
            <a:off x="3237767" y="187889"/>
            <a:ext cx="8900592" cy="80016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CBF67D6E-D877-0B6B-3FC4-357AC5B9D9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1345" r="2943"/>
          <a:stretch/>
        </p:blipFill>
        <p:spPr>
          <a:xfrm>
            <a:off x="322678" y="5933474"/>
            <a:ext cx="11754280" cy="72822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D95FE64-029A-BF51-428E-74EC4505A707}"/>
              </a:ext>
            </a:extLst>
          </p:cNvPr>
          <p:cNvSpPr txBox="1"/>
          <p:nvPr/>
        </p:nvSpPr>
        <p:spPr>
          <a:xfrm>
            <a:off x="9838192" y="896357"/>
            <a:ext cx="22735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sng" dirty="0"/>
              <a:t>Solo pensieri di parte che non hanno nessun riscontro normativo e non menzionati nella 305/2011</a:t>
            </a:r>
            <a:r>
              <a:rPr lang="it-IT" sz="2800" dirty="0"/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9CDAEABC-449D-C90F-4CCD-A808584EB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01" r="4820"/>
          <a:stretch/>
        </p:blipFill>
        <p:spPr>
          <a:xfrm>
            <a:off x="80274" y="896357"/>
            <a:ext cx="9773940" cy="4856550"/>
          </a:xfrm>
          <a:prstGeom prst="rect">
            <a:avLst/>
          </a:prstGeom>
        </p:spPr>
      </p:pic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3305A97C-E6CF-4AA6-711E-BDE42CB35A73}"/>
              </a:ext>
            </a:extLst>
          </p:cNvPr>
          <p:cNvCxnSpPr>
            <a:cxnSpLocks/>
          </p:cNvCxnSpPr>
          <p:nvPr/>
        </p:nvCxnSpPr>
        <p:spPr>
          <a:xfrm>
            <a:off x="1438182" y="5752907"/>
            <a:ext cx="541538" cy="3083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8A3C2C4-B5D3-19C1-5FE5-ABD6F3067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30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C82C663-F281-FFA2-7EB1-4926EA74D644}"/>
              </a:ext>
            </a:extLst>
          </p:cNvPr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614" y="5450678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6027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67BEC18B-76B5-8248-E3A2-876CFB9D5E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01" r="4820"/>
          <a:stretch/>
        </p:blipFill>
        <p:spPr>
          <a:xfrm>
            <a:off x="1209030" y="1444608"/>
            <a:ext cx="9773940" cy="485655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xmlns="" id="{F7B01FE3-FC00-2F6C-8EBE-7AF0B3EED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6000" b="1" dirty="0"/>
              <a:t>PRESTAZIONI MATERIALI ISOLANTI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B93594B-924A-085F-B1A9-4B80359E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31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3553DFBE-38F9-1B46-3BBD-11A50DABDAD8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224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8CC655F-F708-2C61-6617-A4C85FFC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A80A8CCB-B379-5FF9-BC47-5153DC62C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E38DBE4-E2C3-D1A6-56A0-533318CAD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09" y="277539"/>
            <a:ext cx="7049295" cy="513783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6489A8E-E1E5-4DD7-1ACE-9F9A364C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59"/>
          <a:stretch/>
        </p:blipFill>
        <p:spPr>
          <a:xfrm>
            <a:off x="51635" y="3870662"/>
            <a:ext cx="12088730" cy="1007920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4CEF3753-F812-A5B3-D9AE-82A3E018FDB8}"/>
              </a:ext>
            </a:extLst>
          </p:cNvPr>
          <p:cNvCxnSpPr>
            <a:cxnSpLocks/>
          </p:cNvCxnSpPr>
          <p:nvPr/>
        </p:nvCxnSpPr>
        <p:spPr>
          <a:xfrm>
            <a:off x="3080552" y="2603820"/>
            <a:ext cx="1260629" cy="13405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ED2C4F7-6B5D-BE8C-1E97-7DA47F69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61304AC3-F54D-784E-A251-AED3CBEB724D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87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F0C025B2-6A0E-4E99-D58B-74CD89215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02" y="294808"/>
            <a:ext cx="6384118" cy="612252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C166C9A4-CB3F-6F5A-7AC2-B1112D7F0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2392"/>
            <a:ext cx="12192000" cy="14022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A6BBBAC3-F0F1-E1C4-153E-A40DCA5D5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22" y="1519053"/>
            <a:ext cx="11157278" cy="218812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57017CE7-18C2-0B90-BFCB-53FD155E1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91" y="0"/>
            <a:ext cx="5261639" cy="715582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201D2CF0-27DE-A911-49FE-5F9A47C8A9FF}"/>
              </a:ext>
            </a:extLst>
          </p:cNvPr>
          <p:cNvCxnSpPr>
            <a:cxnSpLocks/>
          </p:cNvCxnSpPr>
          <p:nvPr/>
        </p:nvCxnSpPr>
        <p:spPr>
          <a:xfrm flipV="1">
            <a:off x="5186561" y="3546477"/>
            <a:ext cx="1486240" cy="7040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xmlns="" id="{691682DC-22C5-2154-E9EA-5ED1CF253227}"/>
              </a:ext>
            </a:extLst>
          </p:cNvPr>
          <p:cNvCxnSpPr>
            <a:cxnSpLocks/>
          </p:cNvCxnSpPr>
          <p:nvPr/>
        </p:nvCxnSpPr>
        <p:spPr>
          <a:xfrm flipV="1">
            <a:off x="4465583" y="5326999"/>
            <a:ext cx="1346805" cy="8119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411D2300-568B-567A-8B5D-E2D28D3E0F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591" r="28160" b="48615"/>
          <a:stretch/>
        </p:blipFill>
        <p:spPr>
          <a:xfrm>
            <a:off x="7262585" y="16481"/>
            <a:ext cx="3894693" cy="1502572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F1BB7BD9-523F-6E45-07A4-C994D7A80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33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7F426CF7-FDF5-FFA9-D404-4108FE977316}"/>
              </a:ext>
            </a:extLst>
          </p:cNvPr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054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58B9A20-3A0A-8FD4-FAD0-4B7D76566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0031" y="617778"/>
            <a:ext cx="5763618" cy="93965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F00CFE50-181D-51C8-C9DC-92660BE882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39AD8F4-0611-97F9-8A78-E778FD13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602" y="0"/>
            <a:ext cx="4830349" cy="6858000"/>
          </a:xfrm>
          <a:prstGeom prst="rect">
            <a:avLst/>
          </a:prstGeom>
        </p:spPr>
      </p:pic>
      <p:cxnSp>
        <p:nvCxnSpPr>
          <p:cNvPr id="10" name="Connettore 2 9">
            <a:extLst>
              <a:ext uri="{FF2B5EF4-FFF2-40B4-BE49-F238E27FC236}">
                <a16:creationId xmlns:a16="http://schemas.microsoft.com/office/drawing/2014/main" xmlns="" id="{C3084035-BA31-2751-4BA9-C4ADEEC6D500}"/>
              </a:ext>
            </a:extLst>
          </p:cNvPr>
          <p:cNvCxnSpPr>
            <a:cxnSpLocks/>
          </p:cNvCxnSpPr>
          <p:nvPr/>
        </p:nvCxnSpPr>
        <p:spPr>
          <a:xfrm flipV="1">
            <a:off x="3313040" y="2306119"/>
            <a:ext cx="1809376" cy="8026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13139944-888F-C248-FC62-33137039F8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451"/>
          <a:stretch/>
        </p:blipFill>
        <p:spPr>
          <a:xfrm>
            <a:off x="2679163" y="642551"/>
            <a:ext cx="8957349" cy="161136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3FA59BED-C58D-C0D3-BA96-486EA1DCA1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865"/>
          <a:stretch/>
        </p:blipFill>
        <p:spPr>
          <a:xfrm>
            <a:off x="80197" y="5682640"/>
            <a:ext cx="11812087" cy="1050601"/>
          </a:xfrm>
          <a:prstGeom prst="rect">
            <a:avLst/>
          </a:prstGeom>
        </p:spPr>
      </p:pic>
      <p:cxnSp>
        <p:nvCxnSpPr>
          <p:cNvPr id="18" name="Connettore 2 17">
            <a:extLst>
              <a:ext uri="{FF2B5EF4-FFF2-40B4-BE49-F238E27FC236}">
                <a16:creationId xmlns:a16="http://schemas.microsoft.com/office/drawing/2014/main" xmlns="" id="{E831FA15-4FB9-CC6F-38C7-20DE6E2D47F2}"/>
              </a:ext>
            </a:extLst>
          </p:cNvPr>
          <p:cNvCxnSpPr>
            <a:cxnSpLocks/>
          </p:cNvCxnSpPr>
          <p:nvPr/>
        </p:nvCxnSpPr>
        <p:spPr>
          <a:xfrm>
            <a:off x="4295690" y="5381806"/>
            <a:ext cx="724632" cy="3692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918E5C8C-BB55-D40A-D61F-6CBF6CF138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355"/>
          <a:stretch/>
        </p:blipFill>
        <p:spPr>
          <a:xfrm>
            <a:off x="1452863" y="2969149"/>
            <a:ext cx="10638524" cy="1460770"/>
          </a:xfrm>
          <a:prstGeom prst="rect">
            <a:avLst/>
          </a:prstGeom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xmlns="" id="{13F8D270-318E-E270-3AB0-D9239E876D98}"/>
              </a:ext>
            </a:extLst>
          </p:cNvPr>
          <p:cNvCxnSpPr>
            <a:cxnSpLocks/>
          </p:cNvCxnSpPr>
          <p:nvPr/>
        </p:nvCxnSpPr>
        <p:spPr>
          <a:xfrm flipV="1">
            <a:off x="4172505" y="4287915"/>
            <a:ext cx="1722268" cy="8078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8AFA968-792B-A0E1-C6BD-5EBF8B2B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34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6A942CD6-1346-04BF-26B7-52F21A01E2C7}"/>
              </a:ext>
            </a:extLst>
          </p:cNvPr>
          <p:cNvPicPr>
            <a:picLocks noChangeAspect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191" y="4892984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650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37B9F7B-E72A-930E-0F49-874B95A3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70" y="365125"/>
            <a:ext cx="6133730" cy="1325563"/>
          </a:xfrm>
        </p:spPr>
        <p:txBody>
          <a:bodyPr/>
          <a:lstStyle/>
          <a:p>
            <a:pPr algn="ctr"/>
            <a:r>
              <a:rPr lang="it-IT" dirty="0"/>
              <a:t>Altro esempio di prodotto simil-</a:t>
            </a:r>
            <a:r>
              <a:rPr lang="it-IT" dirty="0" err="1"/>
              <a:t>Bronya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3D2521D-FFC4-F5FA-C8EA-6AACB9B70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3234" y="1825624"/>
            <a:ext cx="6000566" cy="4468643"/>
          </a:xfrm>
        </p:spPr>
        <p:txBody>
          <a:bodyPr>
            <a:normAutofit fontScale="92500"/>
          </a:bodyPr>
          <a:lstStyle/>
          <a:p>
            <a:r>
              <a:rPr lang="it-IT" dirty="0"/>
              <a:t>Manca il marchio CE, che secondo le norme dev’essere riportato, se conseguito, sul </a:t>
            </a:r>
            <a:r>
              <a:rPr lang="it-IT" dirty="0" err="1"/>
              <a:t>DoP</a:t>
            </a:r>
            <a:r>
              <a:rPr lang="it-IT" dirty="0"/>
              <a:t>. </a:t>
            </a:r>
          </a:p>
          <a:p>
            <a:endParaRPr lang="it-IT" dirty="0"/>
          </a:p>
          <a:p>
            <a:r>
              <a:rPr lang="it-IT" dirty="0"/>
              <a:t>Nel titolo non viene citato il regolamento 305/2011, cosa che per normativa ci deve essere.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 err="1"/>
              <a:t>Lamda</a:t>
            </a:r>
            <a:r>
              <a:rPr lang="it-IT" dirty="0"/>
              <a:t> non presente nelle norme UNI EN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7FC1C9D8-8AE9-578A-1283-D37F80EDB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07"/>
          <a:stretch/>
        </p:blipFill>
        <p:spPr>
          <a:xfrm>
            <a:off x="494364" y="487161"/>
            <a:ext cx="4793022" cy="5883677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xmlns="" id="{F3ABE31A-C6F0-EE26-8621-5DEF337EC7D2}"/>
              </a:ext>
            </a:extLst>
          </p:cNvPr>
          <p:cNvSpPr/>
          <p:nvPr/>
        </p:nvSpPr>
        <p:spPr>
          <a:xfrm>
            <a:off x="2490187" y="1463126"/>
            <a:ext cx="1695634" cy="582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xmlns="" id="{29D1E71C-1E72-CD6A-2324-F0D79387056C}"/>
              </a:ext>
            </a:extLst>
          </p:cNvPr>
          <p:cNvCxnSpPr/>
          <p:nvPr/>
        </p:nvCxnSpPr>
        <p:spPr>
          <a:xfrm>
            <a:off x="3737499" y="1700378"/>
            <a:ext cx="2358501" cy="18408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F69971D0-7D3B-6E83-6668-6474DBAD3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931" y="4838330"/>
            <a:ext cx="6512153" cy="50950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xmlns="" id="{A6469B68-3C2D-97C2-AE5A-40B8CB85F5B6}"/>
              </a:ext>
            </a:extLst>
          </p:cNvPr>
          <p:cNvCxnSpPr/>
          <p:nvPr/>
        </p:nvCxnSpPr>
        <p:spPr>
          <a:xfrm>
            <a:off x="3338004" y="4249228"/>
            <a:ext cx="2015230" cy="7844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7138AD0A-E3C9-88D2-A3A7-C276D024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35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1EA59353-0F77-E3B1-B299-46789C4DD129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51958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FBB712A9-1706-F7FA-D494-BA220FB03E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4"/>
          <a:stretch/>
        </p:blipFill>
        <p:spPr>
          <a:xfrm>
            <a:off x="118369" y="692458"/>
            <a:ext cx="4666695" cy="6036320"/>
          </a:xfrm>
          <a:prstGeom prst="rect">
            <a:avLst/>
          </a:prstGeom>
        </p:spPr>
      </p:pic>
      <p:sp>
        <p:nvSpPr>
          <p:cNvPr id="10" name="Titolo 9">
            <a:extLst>
              <a:ext uri="{FF2B5EF4-FFF2-40B4-BE49-F238E27FC236}">
                <a16:creationId xmlns:a16="http://schemas.microsoft.com/office/drawing/2014/main" xmlns="" id="{C827497D-B13D-E495-3CA1-3499023BD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5782" y="129221"/>
            <a:ext cx="5572217" cy="4132061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lang="it-IT" sz="4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Rasanti tipo </a:t>
            </a:r>
            <a:r>
              <a:rPr lang="it-IT" sz="48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Bronya</a:t>
            </a: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it-IT" sz="2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si fa menzione del laboratorio accreditato in cui sono state svolte le prove</a:t>
            </a:r>
            <a:b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it-IT" dirty="0"/>
          </a:p>
        </p:txBody>
      </p:sp>
      <p:sp>
        <p:nvSpPr>
          <p:cNvPr id="11" name="Sottotitolo 10">
            <a:extLst>
              <a:ext uri="{FF2B5EF4-FFF2-40B4-BE49-F238E27FC236}">
                <a16:creationId xmlns:a16="http://schemas.microsoft.com/office/drawing/2014/main" xmlns="" id="{7DDBBEF0-FDC0-7DB7-63DC-B4F518341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3751" y="5049821"/>
            <a:ext cx="4003831" cy="1313785"/>
          </a:xfrm>
        </p:spPr>
        <p:txBody>
          <a:bodyPr>
            <a:normAutofit lnSpcReduction="10000"/>
          </a:bodyPr>
          <a:lstStyle/>
          <a:p>
            <a:r>
              <a:rPr lang="it-IT" dirty="0"/>
              <a:t>Non è specificata la tipologia di Lambda e non riporta la norma con la quale è stato testato il prodotto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xmlns="" id="{61D56A2D-7CBA-7049-149C-7A676F489ED9}"/>
              </a:ext>
            </a:extLst>
          </p:cNvPr>
          <p:cNvCxnSpPr>
            <a:cxnSpLocks/>
          </p:cNvCxnSpPr>
          <p:nvPr/>
        </p:nvCxnSpPr>
        <p:spPr>
          <a:xfrm flipV="1">
            <a:off x="3258105" y="3293671"/>
            <a:ext cx="2565646" cy="6258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xmlns="" id="{7F8A846D-AFFD-FF19-A589-7AA4F63BAEE5}"/>
              </a:ext>
            </a:extLst>
          </p:cNvPr>
          <p:cNvCxnSpPr>
            <a:cxnSpLocks/>
          </p:cNvCxnSpPr>
          <p:nvPr/>
        </p:nvCxnSpPr>
        <p:spPr>
          <a:xfrm>
            <a:off x="4336757" y="5049821"/>
            <a:ext cx="1759243" cy="5431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C5536C7-7B86-FAC4-549C-1BE29FA48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100" y="793394"/>
            <a:ext cx="2899195" cy="18979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1E483A6D-FB43-305F-A9F9-3897702E4A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74" b="6719"/>
          <a:stretch/>
        </p:blipFill>
        <p:spPr>
          <a:xfrm>
            <a:off x="4540928" y="4428067"/>
            <a:ext cx="7651072" cy="326163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CDA3149F-93C2-76A2-E670-D66614204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36</a:t>
            </a:fld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5A69DD81-4527-54BA-0F78-DCFAA3465907}"/>
              </a:ext>
            </a:extLst>
          </p:cNvPr>
          <p:cNvSpPr/>
          <p:nvPr/>
        </p:nvSpPr>
        <p:spPr>
          <a:xfrm>
            <a:off x="595745" y="521118"/>
            <a:ext cx="3741012" cy="6258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D920C78F-1C8D-D704-8ADC-BF4BDE24B961}"/>
              </a:ext>
            </a:extLst>
          </p:cNvPr>
          <p:cNvSpPr/>
          <p:nvPr/>
        </p:nvSpPr>
        <p:spPr>
          <a:xfrm>
            <a:off x="595745" y="3110345"/>
            <a:ext cx="3186546" cy="969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47575665-CB82-6398-9D11-347467C93508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3552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63AF89F5-0E11-3699-7D09-5682BC8BD5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b="7544"/>
          <a:stretch/>
        </p:blipFill>
        <p:spPr>
          <a:xfrm>
            <a:off x="291844" y="1207362"/>
            <a:ext cx="4849446" cy="558493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31FDBA0-BCAF-78B9-E8DB-7464B49A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700" y="200059"/>
            <a:ext cx="7267809" cy="786585"/>
          </a:xfrm>
        </p:spPr>
        <p:txBody>
          <a:bodyPr>
            <a:normAutofit/>
          </a:bodyPr>
          <a:lstStyle/>
          <a:p>
            <a:r>
              <a:rPr lang="it-IT" sz="3200" dirty="0"/>
              <a:t>Anche questo </a:t>
            </a:r>
            <a:r>
              <a:rPr lang="it-IT" sz="3200" dirty="0" err="1"/>
              <a:t>DoP</a:t>
            </a:r>
            <a:r>
              <a:rPr lang="it-IT" sz="3200" dirty="0"/>
              <a:t> non garantisce il tecnico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xmlns="" id="{1CFB9F98-8066-8432-CACC-C5A36726E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278" y="1105649"/>
            <a:ext cx="5805256" cy="89094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/>
              <a:t>Manca il laboratorio accreditato nel NANDO presso la comunità EU 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A38F44B6-41AB-2AD5-BEF6-A932458F0FA6}"/>
              </a:ext>
            </a:extLst>
          </p:cNvPr>
          <p:cNvCxnSpPr>
            <a:cxnSpLocks/>
          </p:cNvCxnSpPr>
          <p:nvPr/>
        </p:nvCxnSpPr>
        <p:spPr>
          <a:xfrm flipV="1">
            <a:off x="2716567" y="1766656"/>
            <a:ext cx="2711221" cy="16623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75C672CF-AE3D-BCE2-831E-41E2357E90B1}"/>
              </a:ext>
            </a:extLst>
          </p:cNvPr>
          <p:cNvSpPr txBox="1"/>
          <p:nvPr/>
        </p:nvSpPr>
        <p:spPr>
          <a:xfrm>
            <a:off x="5528157" y="2207126"/>
            <a:ext cx="3817398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Non è indicata la norma specifica di laboratorio del test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xmlns="" id="{C475FC8B-3E28-F2D5-DBDA-A6EDC55525C4}"/>
              </a:ext>
            </a:extLst>
          </p:cNvPr>
          <p:cNvSpPr txBox="1"/>
          <p:nvPr/>
        </p:nvSpPr>
        <p:spPr>
          <a:xfrm>
            <a:off x="2195537" y="6384942"/>
            <a:ext cx="4855175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dirty="0"/>
              <a:t>Mancano la firma ed il timbro del produttore</a:t>
            </a:r>
          </a:p>
        </p:txBody>
      </p: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xmlns="" id="{201D16A4-8977-11E3-CC01-E0714CCF28AC}"/>
              </a:ext>
            </a:extLst>
          </p:cNvPr>
          <p:cNvCxnSpPr>
            <a:cxnSpLocks/>
          </p:cNvCxnSpPr>
          <p:nvPr/>
        </p:nvCxnSpPr>
        <p:spPr>
          <a:xfrm>
            <a:off x="2386229" y="5972745"/>
            <a:ext cx="443883" cy="3627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6D0348F6-F454-335E-8AB5-9D83DC27D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662" y="3282336"/>
            <a:ext cx="8331257" cy="2021613"/>
          </a:xfrm>
          <a:prstGeom prst="rect">
            <a:avLst/>
          </a:prstGeom>
        </p:spPr>
      </p:pic>
      <p:cxnSp>
        <p:nvCxnSpPr>
          <p:cNvPr id="27" name="Connettore 2 26">
            <a:extLst>
              <a:ext uri="{FF2B5EF4-FFF2-40B4-BE49-F238E27FC236}">
                <a16:creationId xmlns:a16="http://schemas.microsoft.com/office/drawing/2014/main" xmlns="" id="{D260DEB0-5F37-B4FA-A873-DA41EBF40CC8}"/>
              </a:ext>
            </a:extLst>
          </p:cNvPr>
          <p:cNvCxnSpPr>
            <a:cxnSpLocks/>
          </p:cNvCxnSpPr>
          <p:nvPr/>
        </p:nvCxnSpPr>
        <p:spPr>
          <a:xfrm flipH="1" flipV="1">
            <a:off x="9445924" y="2502324"/>
            <a:ext cx="1742655" cy="17778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xmlns="" id="{A0AD3527-945E-B583-6ECD-67F68F6F9FD6}"/>
              </a:ext>
            </a:extLst>
          </p:cNvPr>
          <p:cNvCxnSpPr>
            <a:cxnSpLocks/>
          </p:cNvCxnSpPr>
          <p:nvPr/>
        </p:nvCxnSpPr>
        <p:spPr>
          <a:xfrm flipV="1">
            <a:off x="3093868" y="4434089"/>
            <a:ext cx="747794" cy="151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magine 23">
            <a:extLst>
              <a:ext uri="{FF2B5EF4-FFF2-40B4-BE49-F238E27FC236}">
                <a16:creationId xmlns:a16="http://schemas.microsoft.com/office/drawing/2014/main" xmlns="" id="{0CEF90D7-F54A-BFF6-35DA-C30B781A5C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44" t="66503" r="22901" b="20952"/>
          <a:stretch/>
        </p:blipFill>
        <p:spPr>
          <a:xfrm>
            <a:off x="4050304" y="5609327"/>
            <a:ext cx="7223331" cy="580853"/>
          </a:xfrm>
          <a:prstGeom prst="rect">
            <a:avLst/>
          </a:prstGeom>
        </p:spPr>
      </p:pic>
      <p:cxnSp>
        <p:nvCxnSpPr>
          <p:cNvPr id="29" name="Connettore 2 28">
            <a:extLst>
              <a:ext uri="{FF2B5EF4-FFF2-40B4-BE49-F238E27FC236}">
                <a16:creationId xmlns:a16="http://schemas.microsoft.com/office/drawing/2014/main" xmlns="" id="{83E5C58E-FF72-FE62-893A-6B876C0845AA}"/>
              </a:ext>
            </a:extLst>
          </p:cNvPr>
          <p:cNvCxnSpPr>
            <a:cxnSpLocks/>
          </p:cNvCxnSpPr>
          <p:nvPr/>
        </p:nvCxnSpPr>
        <p:spPr>
          <a:xfrm>
            <a:off x="8723376" y="4850672"/>
            <a:ext cx="0" cy="7092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15D97EE0-2E13-D7CD-DEE2-0F1536545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37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18E2CFA3-C250-E7D6-37DA-36594CE4ACA3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10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691A61B-12B6-8F32-6CD9-C18787B20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/>
              <a:t>Isolanti termoriflettenti come evidenziato dall’ENEA nella sua nota dei materiali isolanti di dicembre 2020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8843F5F2-4449-004C-2BBC-E65143DEB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51" r="1398"/>
          <a:stretch/>
        </p:blipFill>
        <p:spPr>
          <a:xfrm>
            <a:off x="8466" y="2100568"/>
            <a:ext cx="12183533" cy="2160713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488AF399-420A-B283-9BB4-2A0B91D8A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589" y="4698074"/>
            <a:ext cx="7180177" cy="637405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12E00F89-168F-AE08-7AA8-AC8B809770E9}"/>
              </a:ext>
            </a:extLst>
          </p:cNvPr>
          <p:cNvCxnSpPr>
            <a:cxnSpLocks/>
          </p:cNvCxnSpPr>
          <p:nvPr/>
        </p:nvCxnSpPr>
        <p:spPr>
          <a:xfrm>
            <a:off x="3178206" y="2858610"/>
            <a:ext cx="2627790" cy="18394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A6CA249A-A6E5-102A-1680-60CCA4A1D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38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7534D350-E1D4-F2A0-D944-7A10CAEB9CF5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xmlns="" id="{1B3975CE-FD7F-9ACC-D552-187C1CF03758}"/>
              </a:ext>
            </a:extLst>
          </p:cNvPr>
          <p:cNvCxnSpPr/>
          <p:nvPr/>
        </p:nvCxnSpPr>
        <p:spPr>
          <a:xfrm>
            <a:off x="2908859" y="2811547"/>
            <a:ext cx="16690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348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29C056A-33DD-6ED8-7137-0C2BD02E3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2920" y="1910919"/>
            <a:ext cx="5945080" cy="2387600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Il nostro </a:t>
            </a:r>
            <a:r>
              <a:rPr lang="it-IT" sz="3600" dirty="0" err="1"/>
              <a:t>DoP</a:t>
            </a:r>
            <a:r>
              <a:rPr lang="it-IT" sz="3600" dirty="0"/>
              <a:t> soddisfa in pieno le normative attuali sui termoriflettenti e quello richiesto per gli isolanti in generale dall’ENEA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07B233B1-8135-28EA-0358-17926B1EF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7421" y="5168913"/>
            <a:ext cx="5252621" cy="1655762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83DFB8B-08DB-296E-57F3-ACB8F8ED4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67" y="195250"/>
            <a:ext cx="4217301" cy="662942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EAAAD0A2-59E2-5818-BBCF-0C2EC570A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80" y="1139143"/>
            <a:ext cx="11573604" cy="972854"/>
          </a:xfrm>
          <a:prstGeom prst="rect">
            <a:avLst/>
          </a:prstGeom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xmlns="" id="{37363C07-4BC1-D9B3-7A1B-F1C629E2117A}"/>
              </a:ext>
            </a:extLst>
          </p:cNvPr>
          <p:cNvCxnSpPr>
            <a:cxnSpLocks/>
          </p:cNvCxnSpPr>
          <p:nvPr/>
        </p:nvCxnSpPr>
        <p:spPr>
          <a:xfrm flipV="1">
            <a:off x="1524000" y="1974120"/>
            <a:ext cx="2941468" cy="23243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xmlns="" id="{8BC90D85-0ADA-F0C1-947E-74F84CE6C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303" y="4189057"/>
            <a:ext cx="10378775" cy="944439"/>
          </a:xfrm>
          <a:prstGeom prst="rect">
            <a:avLst/>
          </a:prstGeom>
        </p:spPr>
      </p:pic>
      <p:cxnSp>
        <p:nvCxnSpPr>
          <p:cNvPr id="17" name="Connettore 2 16">
            <a:extLst>
              <a:ext uri="{FF2B5EF4-FFF2-40B4-BE49-F238E27FC236}">
                <a16:creationId xmlns:a16="http://schemas.microsoft.com/office/drawing/2014/main" xmlns="" id="{FCCF5274-795F-1FB9-8071-B6BC213A915D}"/>
              </a:ext>
            </a:extLst>
          </p:cNvPr>
          <p:cNvCxnSpPr>
            <a:cxnSpLocks/>
          </p:cNvCxnSpPr>
          <p:nvPr/>
        </p:nvCxnSpPr>
        <p:spPr>
          <a:xfrm flipV="1">
            <a:off x="958788" y="4604436"/>
            <a:ext cx="967666" cy="2605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xmlns="" id="{9DBF74AD-42CE-B39D-70E3-ACBC0534A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217" y="5521039"/>
            <a:ext cx="9767862" cy="112559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2" name="Connettore 2 21">
            <a:extLst>
              <a:ext uri="{FF2B5EF4-FFF2-40B4-BE49-F238E27FC236}">
                <a16:creationId xmlns:a16="http://schemas.microsoft.com/office/drawing/2014/main" xmlns="" id="{A75119C5-35B0-B0F0-4A29-C46DB08480C2}"/>
              </a:ext>
            </a:extLst>
          </p:cNvPr>
          <p:cNvCxnSpPr/>
          <p:nvPr/>
        </p:nvCxnSpPr>
        <p:spPr>
          <a:xfrm flipV="1">
            <a:off x="1780252" y="6138909"/>
            <a:ext cx="776517" cy="3195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xmlns="" id="{91E585B4-1677-FF8B-A6D2-F95FCF16B476}"/>
              </a:ext>
            </a:extLst>
          </p:cNvPr>
          <p:cNvCxnSpPr/>
          <p:nvPr/>
        </p:nvCxnSpPr>
        <p:spPr>
          <a:xfrm flipV="1">
            <a:off x="2556769" y="559293"/>
            <a:ext cx="3116062" cy="4438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magine 25">
            <a:extLst>
              <a:ext uri="{FF2B5EF4-FFF2-40B4-BE49-F238E27FC236}">
                <a16:creationId xmlns:a16="http://schemas.microsoft.com/office/drawing/2014/main" xmlns="" id="{0594D694-B499-7FF8-641B-95D6221C1F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814" y="39349"/>
            <a:ext cx="870805" cy="76275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577B0E09-2C8F-8420-D10B-2933EF65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39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8B3762CD-5A16-2B41-6EF5-11B475DB22EB}"/>
              </a:ext>
            </a:extLst>
          </p:cNvPr>
          <p:cNvPicPr>
            <a:picLocks noChangeAspect="1"/>
          </p:cNvPicPr>
          <p:nvPr/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7714" y="5996794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475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67C5860-E621-B28F-7473-5D31DE6E0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2771" y="145341"/>
            <a:ext cx="5948504" cy="2675462"/>
          </a:xfrm>
        </p:spPr>
        <p:txBody>
          <a:bodyPr>
            <a:normAutofit fontScale="90000"/>
          </a:bodyPr>
          <a:lstStyle/>
          <a:p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/>
              <a:t/>
            </a:r>
            <a:br>
              <a:rPr lang="it-IT" sz="4400" dirty="0"/>
            </a:br>
            <a:r>
              <a:rPr lang="it-IT" sz="4400" dirty="0" err="1"/>
              <a:t>DoP</a:t>
            </a:r>
            <a:r>
              <a:rPr lang="it-IT" sz="4400" dirty="0"/>
              <a:t> di un prodotto di un altro termoriflettente facente parte di associazioni</a:t>
            </a:r>
            <a:br>
              <a:rPr lang="it-IT" sz="4400" dirty="0"/>
            </a:br>
            <a:endParaRPr lang="it-IT" sz="44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988B1D2D-F038-C4CB-24BB-25929E806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481" y="2501207"/>
            <a:ext cx="5536707" cy="1655762"/>
          </a:xfrm>
        </p:spPr>
        <p:txBody>
          <a:bodyPr>
            <a:noAutofit/>
          </a:bodyPr>
          <a:lstStyle/>
          <a:p>
            <a:r>
              <a:rPr lang="it-IT" sz="2500" dirty="0"/>
              <a:t>Datato 20/08/2020 e firmato dal Responsabile tecnico, che per normativa europea non dovrebbe firmare personalmente i </a:t>
            </a:r>
            <a:r>
              <a:rPr lang="it-IT" sz="2500" dirty="0" err="1"/>
              <a:t>DoP</a:t>
            </a:r>
            <a:r>
              <a:rPr lang="it-IT" sz="2500" dirty="0"/>
              <a:t> e non si fa menzione della normativa EN 16012. </a:t>
            </a:r>
          </a:p>
          <a:p>
            <a:r>
              <a:rPr lang="it-IT" sz="2500" u="sng" dirty="0"/>
              <a:t>E peccato che manchi addirittura il valore termico del lambda e della R, cosa che invece è riportata sulla scheda tecnica.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B5F31D8-D286-2F2F-56D2-B84448E60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45" y="0"/>
            <a:ext cx="4892381" cy="6845307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B981229-76B8-A913-41F5-8196BCA6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40</a:t>
            </a:fld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6632A15A-CF69-FEDA-372A-5103EA6A837D}"/>
              </a:ext>
            </a:extLst>
          </p:cNvPr>
          <p:cNvSpPr/>
          <p:nvPr/>
        </p:nvSpPr>
        <p:spPr>
          <a:xfrm>
            <a:off x="890725" y="1273593"/>
            <a:ext cx="3652405" cy="212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3621A101-7919-28F9-5F6F-F268044F42E6}"/>
              </a:ext>
            </a:extLst>
          </p:cNvPr>
          <p:cNvSpPr/>
          <p:nvPr/>
        </p:nvSpPr>
        <p:spPr>
          <a:xfrm>
            <a:off x="890724" y="2892843"/>
            <a:ext cx="3652405" cy="212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D371FE12-4248-BBD1-B8D4-7262641ED657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183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7357E3F-4047-E263-D2D2-D20EB3775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4151" y="304727"/>
            <a:ext cx="5687627" cy="1746015"/>
          </a:xfrm>
        </p:spPr>
        <p:txBody>
          <a:bodyPr>
            <a:normAutofit/>
          </a:bodyPr>
          <a:lstStyle/>
          <a:p>
            <a:r>
              <a:rPr lang="it-IT" sz="4800" dirty="0"/>
              <a:t>In questo certificato </a:t>
            </a:r>
            <a:r>
              <a:rPr lang="it-IT" sz="4800" dirty="0" err="1"/>
              <a:t>DoP</a:t>
            </a:r>
            <a:r>
              <a:rPr lang="it-IT" sz="4800" dirty="0"/>
              <a:t>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C3439A3E-28E4-C978-DD06-328199708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3847" y="2050742"/>
            <a:ext cx="5619565" cy="1655762"/>
          </a:xfrm>
        </p:spPr>
        <p:txBody>
          <a:bodyPr>
            <a:noAutofit/>
          </a:bodyPr>
          <a:lstStyle/>
          <a:p>
            <a:r>
              <a:rPr lang="it-IT" sz="2500" dirty="0"/>
              <a:t>Viene indicata una norma armonizzata, non compare l’ETA, né il valore termico e non si fa menzione della normativa EN 16012. </a:t>
            </a:r>
          </a:p>
          <a:p>
            <a:r>
              <a:rPr lang="it-IT" sz="2500" dirty="0"/>
              <a:t>Ricordiamo a tutti che se mancano i valori Lambda il produttore non garantisce nessun risultato termico.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ED476B50-3905-3A5A-F354-9219F2BC12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40"/>
          <a:stretch/>
        </p:blipFill>
        <p:spPr>
          <a:xfrm>
            <a:off x="486561" y="304727"/>
            <a:ext cx="4967286" cy="6076976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1AB94FC-5976-A1C5-56BC-99E03B9E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41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FE073937-962A-412E-FA67-2698FEAEB0A0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079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8C00A218-01CB-3837-C577-933EC6827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06" y="1428657"/>
            <a:ext cx="11644587" cy="3640492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B4742F5-C932-BDEE-DF13-3727B697284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707748" y="460492"/>
            <a:ext cx="3265487" cy="20939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18500" dirty="0"/>
              <a:t>?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87FD1ECA-B620-AA1E-EE96-BB08905A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42</a:t>
            </a:fld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8C5399C6-5974-E10B-ADF5-F224AFE422B9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7922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FBE13DB-35AE-F924-2ACF-098542735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9970" y="2235200"/>
            <a:ext cx="5598849" cy="2387600"/>
          </a:xfrm>
        </p:spPr>
        <p:txBody>
          <a:bodyPr>
            <a:noAutofit/>
          </a:bodyPr>
          <a:lstStyle/>
          <a:p>
            <a:r>
              <a:rPr lang="it-IT" sz="2500" dirty="0"/>
              <a:t>Prova con </a:t>
            </a:r>
            <a:r>
              <a:rPr lang="it-IT" sz="2500" dirty="0" err="1"/>
              <a:t>termoflussimetro</a:t>
            </a:r>
            <a:r>
              <a:rPr lang="it-IT" sz="2500" dirty="0"/>
              <a:t>, peccato che non sia una prova, ma una simulazione di calcolo fatta da un’università senza valore giuridico.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1AF467DF-62E0-7DED-E5DD-A13ECD790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7107" y="7028819"/>
            <a:ext cx="6113756" cy="1655762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C988550E-B9AB-DF87-DC6F-A70896AFB8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t="3367" b="5831"/>
          <a:stretch/>
        </p:blipFill>
        <p:spPr>
          <a:xfrm>
            <a:off x="967665" y="446103"/>
            <a:ext cx="4270160" cy="5965794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BA48630-2530-4B1D-C90E-FC9A08B65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43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58CBC245-5E19-1EE3-8048-7E70EDC5599B}"/>
              </a:ext>
            </a:extLst>
          </p:cNvPr>
          <p:cNvSpPr/>
          <p:nvPr/>
        </p:nvSpPr>
        <p:spPr>
          <a:xfrm>
            <a:off x="1824470" y="2930943"/>
            <a:ext cx="3709555" cy="503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B19E01B5-76A4-6810-FC0A-D5FA53C0C067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8BA0DF1C-E872-1AB4-8CB9-2962CBB787B3}"/>
              </a:ext>
            </a:extLst>
          </p:cNvPr>
          <p:cNvSpPr/>
          <p:nvPr/>
        </p:nvSpPr>
        <p:spPr>
          <a:xfrm>
            <a:off x="1824470" y="2302933"/>
            <a:ext cx="977997" cy="1608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5692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11A0340-0B2F-3748-50A1-8364A673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CABE322-3B68-C9C6-50B8-C92744B07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564" y="1825625"/>
            <a:ext cx="1030623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8800" dirty="0"/>
              <a:t>CERTIFICAZIONE CAM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62EAF1F-94C3-71FA-B5D0-64763286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26859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E7C40E6-9CF1-50E7-28A5-30CCA823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961" y="1135694"/>
            <a:ext cx="6453326" cy="75853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Paragrafo corretto richiesto per i bonus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4ED402D-0B56-E338-4DAC-4C7F852B6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D8D62250-D640-B4AC-B36D-5E2FDCA11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35" y="213064"/>
            <a:ext cx="4383812" cy="664493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5ED31725-134D-C8F9-FEA7-23519F668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952" y="320290"/>
            <a:ext cx="7165596" cy="460945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9636E83C-BBBA-DF0D-3BF5-5140364F84D5}"/>
              </a:ext>
            </a:extLst>
          </p:cNvPr>
          <p:cNvCxnSpPr/>
          <p:nvPr/>
        </p:nvCxnSpPr>
        <p:spPr>
          <a:xfrm flipV="1">
            <a:off x="1438183" y="781235"/>
            <a:ext cx="3192864" cy="13849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F338A2C6-EC12-7143-CCBD-251E87DDB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102" y="2355171"/>
            <a:ext cx="9117705" cy="3821792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xmlns="" id="{DB946F05-A274-D78E-7ED5-08AF9E18129D}"/>
              </a:ext>
            </a:extLst>
          </p:cNvPr>
          <p:cNvCxnSpPr>
            <a:cxnSpLocks/>
          </p:cNvCxnSpPr>
          <p:nvPr/>
        </p:nvCxnSpPr>
        <p:spPr>
          <a:xfrm>
            <a:off x="1438183" y="3764132"/>
            <a:ext cx="1552125" cy="2371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D9142B7A-5B33-A98F-29AE-34DD5632F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45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D8AB2B92-DE5B-42F4-0776-FEDE40868244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79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8ECE99C-54B0-CEF0-5843-A84E4F4B7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287F06B-831B-C2AC-B04B-853986229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8490" y="1825625"/>
            <a:ext cx="3083510" cy="4351338"/>
          </a:xfrm>
        </p:spPr>
        <p:txBody>
          <a:bodyPr>
            <a:normAutofit/>
          </a:bodyPr>
          <a:lstStyle/>
          <a:p>
            <a:r>
              <a:rPr lang="it-IT" sz="2500" dirty="0"/>
              <a:t>Se i CAM non seguono le prescrizioni indicate precedentemente non possono venire utilizzati per i bonus.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5906828F-33FF-A61B-3D99-6F7F1457BD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4" b="5744"/>
          <a:stretch/>
        </p:blipFill>
        <p:spPr>
          <a:xfrm>
            <a:off x="106530" y="28852"/>
            <a:ext cx="9287399" cy="646402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919A51D0-411A-E055-6ED9-5AE6D4A1F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100" y="365125"/>
            <a:ext cx="5812083" cy="132556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xmlns="" id="{368A4C73-DA65-1551-8D8F-45F6FF181CE4}"/>
              </a:ext>
            </a:extLst>
          </p:cNvPr>
          <p:cNvCxnSpPr/>
          <p:nvPr/>
        </p:nvCxnSpPr>
        <p:spPr>
          <a:xfrm flipV="1">
            <a:off x="4261282" y="1269507"/>
            <a:ext cx="2361460" cy="16956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4973F6B0-3BC7-E865-EB50-1C37F78D1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736" y="5145033"/>
            <a:ext cx="6564734" cy="55329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xmlns="" id="{2289E850-D660-EC6E-8223-6EEEE75AF5A1}"/>
              </a:ext>
            </a:extLst>
          </p:cNvPr>
          <p:cNvCxnSpPr/>
          <p:nvPr/>
        </p:nvCxnSpPr>
        <p:spPr>
          <a:xfrm>
            <a:off x="5122416" y="4216893"/>
            <a:ext cx="1305017" cy="8256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386A7829-3DDD-5931-CC86-8EC4266D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46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9D3B7BB5-E4DC-B9CD-C40F-240677605242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956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CD781E2C-4606-1300-FAB8-9C94C54B8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226" y="3428999"/>
            <a:ext cx="6533964" cy="3911276"/>
          </a:xfrm>
        </p:spPr>
        <p:txBody>
          <a:bodyPr>
            <a:normAutofit fontScale="90000"/>
          </a:bodyPr>
          <a:lstStyle/>
          <a:p>
            <a:r>
              <a:rPr lang="it-IT" sz="4000" b="1" dirty="0"/>
              <a:t>Decorus vince il premio Le Fonti Awards 2023 per l'innovazione</a:t>
            </a:r>
            <a:r>
              <a:rPr lang="it-IT" sz="3600" b="1" dirty="0"/>
              <a:t/>
            </a:r>
            <a:br>
              <a:rPr lang="it-IT" sz="3600" b="1" dirty="0"/>
            </a:br>
            <a:r>
              <a:rPr lang="it-IT" sz="4400" dirty="0"/>
              <a:t>Motivazione: per essere una realtà di successo nel settore dell’isolamento energetico per nanotecnologie. </a:t>
            </a:r>
            <a:r>
              <a:rPr lang="it-IT" sz="3600" dirty="0"/>
              <a:t>Per la capacità di proporre soluzioni sostenibili e innovative, fornendo un servizio completo che comprende, tra le altre cose, la consulenza e l’assistenza al cliente. Per la risoluzione sempre repentina di qualsiasi problematica, sinonimo di affidabilità e serietà.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xmlns="" id="{FC8371B5-AEBC-23B0-5030-2D407799B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438183" y="6858000"/>
            <a:ext cx="9144000" cy="1400452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B33F9C8A-90B2-A1E2-554C-49392E122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47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0056828E-C847-045A-C9CD-B2CD8C33B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672" y="895188"/>
            <a:ext cx="3026163" cy="506762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1A05453-E2BC-3C71-BA29-DCB76C1CA0D3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5863402"/>
            <a:ext cx="699364" cy="858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92705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EEF0D38-9B7B-5246-438A-B3BAEA9C34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5105" y="5213350"/>
            <a:ext cx="11319030" cy="1325562"/>
          </a:xfrm>
        </p:spPr>
        <p:txBody>
          <a:bodyPr>
            <a:normAutofit fontScale="90000"/>
          </a:bodyPr>
          <a:lstStyle/>
          <a:p>
            <a:r>
              <a:rPr lang="it-IT" sz="5300" dirty="0"/>
              <a:t>Decorus Vi ringrazia per la cortese attenzione</a:t>
            </a:r>
            <a:br>
              <a:rPr lang="it-IT" sz="5300" dirty="0"/>
            </a:br>
            <a:r>
              <a:rPr lang="it-IT" sz="5300" dirty="0"/>
              <a:t>   </a:t>
            </a:r>
            <a:r>
              <a:rPr lang="it-IT" sz="4900" dirty="0"/>
              <a:t>Dott. Alessio Masini – Consulente </a:t>
            </a:r>
            <a:r>
              <a:rPr lang="it-IT" sz="4900" dirty="0" err="1"/>
              <a:t>PassivHaus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404F204F-AEDA-635F-AFD3-33DB37B43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0258-8C39-4EC6-8BA4-260297646B92}" type="slidenum">
              <a:rPr lang="it-IT" smtClean="0"/>
              <a:t>48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F54FFC04-1962-53B7-B48A-4C74F81FEDB8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973" y="519372"/>
            <a:ext cx="3503295" cy="4296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1992700E-6714-A242-1F09-2CE1715380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07"/>
          <a:stretch/>
        </p:blipFill>
        <p:spPr>
          <a:xfrm>
            <a:off x="9285580" y="4220556"/>
            <a:ext cx="1633954" cy="59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3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2479</TotalTime>
  <Words>1115</Words>
  <Application>Microsoft Office PowerPoint</Application>
  <PresentationFormat>Widescreen</PresentationFormat>
  <Paragraphs>131</Paragraphs>
  <Slides>48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55" baseType="lpstr">
      <vt:lpstr>Arial</vt:lpstr>
      <vt:lpstr>Calibri</vt:lpstr>
      <vt:lpstr>Calibri Light</vt:lpstr>
      <vt:lpstr>Verdana</vt:lpstr>
      <vt:lpstr>Verdana,Bold</vt:lpstr>
      <vt:lpstr>Wingdings</vt:lpstr>
      <vt:lpstr>Tema di Office</vt:lpstr>
      <vt:lpstr>SEMINARIO PADOVA 4 OTTORE 2023</vt:lpstr>
      <vt:lpstr>SOMMARIO:</vt:lpstr>
      <vt:lpstr>CERTIFICAZIONE DOP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ATTENZIONE ALLE SANZIONI</vt:lpstr>
      <vt:lpstr>SANZIONI</vt:lpstr>
      <vt:lpstr>In sintesi, la certificazione DoP/CE elimina e sostituisce tutti i certificati e le prove di laboratorio che venivano forniti prima del 2011, togliendo l’obbligo ai produttori di fornire le prove di laboratorio e altri certificati.</vt:lpstr>
      <vt:lpstr>IMPORTANTE</vt:lpstr>
      <vt:lpstr>Presentazione standard di PowerPoint</vt:lpstr>
      <vt:lpstr> </vt:lpstr>
      <vt:lpstr>Presentazione standard di PowerPoint</vt:lpstr>
      <vt:lpstr>Un DoP per essere in regola ed avere valore di legge come specificato nel Regolamento UE 305/2011 deve riportare questi elementi fondamentali: </vt:lpstr>
      <vt:lpstr>Presentazione standard di PowerPoint</vt:lpstr>
      <vt:lpstr>ATTENZIONE!!  Il tecnico non è un poliziotto o un investigatore, il compito del tecnico è valutare la congruità dei certificati DoP forniti dall’azienda secondo la 305/2011.  Nel caso in cui il certificato è stato redatto come richiesto dalle normative, sarà l’unico certificato che deresponsabilizza il tecnico (non le schede tecniche), valendo a questo punto la dicitura presente in fondo al DoP:</vt:lpstr>
      <vt:lpstr>Presentazione standard di PowerPoint</vt:lpstr>
      <vt:lpstr>Nano-ceramici e materiali nanoporosi</vt:lpstr>
      <vt:lpstr>Presentazione standard di PowerPoint</vt:lpstr>
      <vt:lpstr>Presentazione standard di PowerPoint</vt:lpstr>
      <vt:lpstr>Presentazione standard di PowerPoint</vt:lpstr>
      <vt:lpstr>Sistemi a processi di produzione di nanomateriali (nano-manufacturing)</vt:lpstr>
      <vt:lpstr>Presentazione standard di PowerPoint</vt:lpstr>
      <vt:lpstr>Presentazione standard di PowerPoint</vt:lpstr>
      <vt:lpstr>Hanno detto che: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PRESTAZIONI MATERIALI ISOLANTI</vt:lpstr>
      <vt:lpstr>Presentazione standard di PowerPoint</vt:lpstr>
      <vt:lpstr>Presentazione standard di PowerPoint</vt:lpstr>
      <vt:lpstr>Presentazione standard di PowerPoint</vt:lpstr>
      <vt:lpstr>Altro esempio di prodotto simil-Bronya</vt:lpstr>
      <vt:lpstr>Rasanti tipo Bronya        Non si fa menzione del laboratorio accreditato in cui sono state svolte le prove </vt:lpstr>
      <vt:lpstr>Anche questo DoP non garantisce il tecnico</vt:lpstr>
      <vt:lpstr>Isolanti termoriflettenti come evidenziato dall’ENEA nella sua nota dei materiali isolanti di dicembre 2020</vt:lpstr>
      <vt:lpstr>Il nostro DoP soddisfa in pieno le normative attuali sui termoriflettenti e quello richiesto per gli isolanti in generale dall’ENEA</vt:lpstr>
      <vt:lpstr>    DoP di un prodotto di un altro termoriflettente facente parte di associazioni </vt:lpstr>
      <vt:lpstr>In questo certificato DoP </vt:lpstr>
      <vt:lpstr>Presentazione standard di PowerPoint</vt:lpstr>
      <vt:lpstr>Prova con termoflussimetro, peccato che non sia una prova, ma una simulazione di calcolo fatta da un’università senza valore giuridico.</vt:lpstr>
      <vt:lpstr>Presentazione standard di PowerPoint</vt:lpstr>
      <vt:lpstr>Paragrafo corretto richiesto per i bonus</vt:lpstr>
      <vt:lpstr>Presentazione standard di PowerPoint</vt:lpstr>
      <vt:lpstr>Decorus vince il premio Le Fonti Awards 2023 per l'innovazione Motivazione: per essere una realtà di successo nel settore dell’isolamento energetico per nanotecnologie. Per la capacità di proporre soluzioni sostenibili e innovative, fornendo un servizio completo che comprende, tra le altre cose, la consulenza e l’assistenza al cliente. Per la risoluzione sempre repentina di qualsiasi problematica, sinonimo di affidabilità e serietà. </vt:lpstr>
      <vt:lpstr>Decorus Vi ringrazia per la cortese attenzione    Dott. Alessio Masini – Consulente PassivHaus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Segreteria</cp:lastModifiedBy>
  <cp:revision>78</cp:revision>
  <cp:lastPrinted>2023-07-17T09:11:59Z</cp:lastPrinted>
  <dcterms:created xsi:type="dcterms:W3CDTF">2022-09-13T13:04:20Z</dcterms:created>
  <dcterms:modified xsi:type="dcterms:W3CDTF">2023-11-08T13:07:30Z</dcterms:modified>
</cp:coreProperties>
</file>